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0" r:id="rId6"/>
    <p:sldId id="262" r:id="rId7"/>
    <p:sldId id="261" r:id="rId8"/>
    <p:sldId id="267" r:id="rId9"/>
    <p:sldId id="263" r:id="rId10"/>
    <p:sldId id="268" r:id="rId11"/>
    <p:sldId id="269" r:id="rId12"/>
    <p:sldId id="265" r:id="rId13"/>
    <p:sldId id="264" r:id="rId14"/>
    <p:sldId id="266" r:id="rId15"/>
  </p:sldIdLst>
  <p:sldSz cx="18288000" cy="10287000"/>
  <p:notesSz cx="6858000" cy="9144000"/>
  <p:embeddedFontLst>
    <p:embeddedFont>
      <p:font typeface="Open Sauce Bold" panose="020B0604020202020204" charset="0"/>
      <p:regular r:id="rId16"/>
    </p:embeddedFont>
    <p:embeddedFont>
      <p:font typeface="Open Sauce Heavy" panose="020B0604020202020204" charset="0"/>
      <p:regular r:id="rId17"/>
    </p:embeddedFont>
    <p:embeddedFont>
      <p:font typeface="Roboto" panose="02000000000000000000" pitchFamily="2" charset="0"/>
      <p:regular r:id="rId18"/>
      <p:bold r:id="rId19"/>
      <p:italic r:id="rId20"/>
      <p:boldItalic r:id="rId21"/>
    </p:embeddedFont>
    <p:embeddedFont>
      <p:font typeface="Roboto Bold" panose="02000000000000000000"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9870"/>
    <a:srgbClr val="61804E"/>
    <a:srgbClr val="FFE14D"/>
    <a:srgbClr val="FFC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22" autoAdjust="0"/>
  </p:normalViewPr>
  <p:slideViewPr>
    <p:cSldViewPr>
      <p:cViewPr>
        <p:scale>
          <a:sx n="50" d="100"/>
          <a:sy n="50" d="100"/>
        </p:scale>
        <p:origin x="931" y="3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28700" y="1028700"/>
            <a:ext cx="16230600" cy="8091613"/>
            <a:chOff x="0" y="0"/>
            <a:chExt cx="4274726" cy="2131124"/>
          </a:xfrm>
        </p:grpSpPr>
        <p:sp>
          <p:nvSpPr>
            <p:cNvPr id="4" name="Freeform 4"/>
            <p:cNvSpPr/>
            <p:nvPr/>
          </p:nvSpPr>
          <p:spPr>
            <a:xfrm>
              <a:off x="0" y="0"/>
              <a:ext cx="4274726" cy="2131124"/>
            </a:xfrm>
            <a:custGeom>
              <a:avLst/>
              <a:gdLst/>
              <a:ahLst/>
              <a:cxnLst/>
              <a:rect l="l" t="t" r="r" b="b"/>
              <a:pathLst>
                <a:path w="4274726" h="2131124">
                  <a:moveTo>
                    <a:pt x="24327" y="0"/>
                  </a:moveTo>
                  <a:lnTo>
                    <a:pt x="4250399" y="0"/>
                  </a:lnTo>
                  <a:cubicBezTo>
                    <a:pt x="4263834" y="0"/>
                    <a:pt x="4274726" y="10891"/>
                    <a:pt x="4274726" y="24327"/>
                  </a:cubicBezTo>
                  <a:lnTo>
                    <a:pt x="4274726" y="2106798"/>
                  </a:lnTo>
                  <a:cubicBezTo>
                    <a:pt x="4274726" y="2113249"/>
                    <a:pt x="4272163" y="2119437"/>
                    <a:pt x="4267601" y="2123999"/>
                  </a:cubicBezTo>
                  <a:cubicBezTo>
                    <a:pt x="4263039" y="2128561"/>
                    <a:pt x="4256851" y="2131124"/>
                    <a:pt x="4250399" y="2131124"/>
                  </a:cubicBezTo>
                  <a:lnTo>
                    <a:pt x="24327" y="2131124"/>
                  </a:lnTo>
                  <a:cubicBezTo>
                    <a:pt x="10891" y="2131124"/>
                    <a:pt x="0" y="2120233"/>
                    <a:pt x="0" y="2106798"/>
                  </a:cubicBezTo>
                  <a:lnTo>
                    <a:pt x="0" y="24327"/>
                  </a:lnTo>
                  <a:cubicBezTo>
                    <a:pt x="0" y="10891"/>
                    <a:pt x="10891" y="0"/>
                    <a:pt x="24327" y="0"/>
                  </a:cubicBezTo>
                  <a:close/>
                </a:path>
              </a:pathLst>
            </a:custGeom>
            <a:solidFill>
              <a:srgbClr val="556E45">
                <a:alpha val="61961"/>
              </a:srgbClr>
            </a:solidFill>
          </p:spPr>
          <p:txBody>
            <a:bodyPr/>
            <a:lstStyle/>
            <a:p>
              <a:endParaRPr lang="en-IN" dirty="0"/>
            </a:p>
          </p:txBody>
        </p:sp>
        <p:sp>
          <p:nvSpPr>
            <p:cNvPr id="5" name="TextBox 5"/>
            <p:cNvSpPr txBox="1"/>
            <p:nvPr/>
          </p:nvSpPr>
          <p:spPr>
            <a:xfrm>
              <a:off x="0" y="-47625"/>
              <a:ext cx="4274726" cy="2178749"/>
            </a:xfrm>
            <a:prstGeom prst="rect">
              <a:avLst/>
            </a:prstGeom>
          </p:spPr>
          <p:txBody>
            <a:bodyPr lIns="50800" tIns="50800" rIns="50800" bIns="50800" rtlCol="0" anchor="ctr"/>
            <a:lstStyle/>
            <a:p>
              <a:pPr algn="ctr">
                <a:lnSpc>
                  <a:spcPts val="3296"/>
                </a:lnSpc>
              </a:pPr>
              <a:endParaRPr/>
            </a:p>
          </p:txBody>
        </p:sp>
      </p:grpSp>
      <p:sp>
        <p:nvSpPr>
          <p:cNvPr id="6" name="Freeform 6"/>
          <p:cNvSpPr/>
          <p:nvPr/>
        </p:nvSpPr>
        <p:spPr>
          <a:xfrm>
            <a:off x="7461528" y="3065753"/>
            <a:ext cx="806964" cy="458324"/>
          </a:xfrm>
          <a:custGeom>
            <a:avLst/>
            <a:gdLst/>
            <a:ahLst/>
            <a:cxnLst/>
            <a:rect l="l" t="t" r="r" b="b"/>
            <a:pathLst>
              <a:path w="806964" h="458324">
                <a:moveTo>
                  <a:pt x="0" y="0"/>
                </a:moveTo>
                <a:lnTo>
                  <a:pt x="806965" y="0"/>
                </a:lnTo>
                <a:lnTo>
                  <a:pt x="806965" y="458324"/>
                </a:lnTo>
                <a:lnTo>
                  <a:pt x="0" y="4583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296794" y="6728311"/>
            <a:ext cx="9308893" cy="2444259"/>
          </a:xfrm>
          <a:prstGeom prst="rect">
            <a:avLst/>
          </a:prstGeom>
        </p:spPr>
        <p:txBody>
          <a:bodyPr lIns="0" tIns="0" rIns="0" bIns="0" rtlCol="0" anchor="t">
            <a:spAutoFit/>
          </a:bodyPr>
          <a:lstStyle/>
          <a:p>
            <a:pPr algn="ctr"/>
            <a:r>
              <a:rPr lang="en-IN" sz="2400" dirty="0">
                <a:solidFill>
                  <a:schemeClr val="bg2"/>
                </a:solidFill>
                <a:latin typeface="Times New Roman" panose="02020603050405020304" pitchFamily="18" charset="0"/>
                <a:cs typeface="Times New Roman" panose="02020603050405020304" pitchFamily="18" charset="0"/>
              </a:rPr>
              <a:t>BY</a:t>
            </a:r>
          </a:p>
          <a:p>
            <a:pPr algn="ctr"/>
            <a:endParaRPr lang="en-IN" sz="1100"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en-IN" sz="3600" b="1" dirty="0">
                <a:solidFill>
                  <a:schemeClr val="bg2"/>
                </a:solidFill>
                <a:latin typeface="Times New Roman" panose="02020603050405020304" pitchFamily="18" charset="0"/>
                <a:cs typeface="Times New Roman" panose="02020603050405020304" pitchFamily="18" charset="0"/>
              </a:rPr>
              <a:t>Alviya Ali</a:t>
            </a:r>
            <a:endParaRPr lang="en-IN" sz="3600"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en-IN" sz="3600" b="1" dirty="0">
                <a:solidFill>
                  <a:schemeClr val="bg2"/>
                </a:solidFill>
                <a:latin typeface="Times New Roman" panose="02020603050405020304" pitchFamily="18" charset="0"/>
                <a:cs typeface="Times New Roman" panose="02020603050405020304" pitchFamily="18" charset="0"/>
              </a:rPr>
              <a:t>24070243005</a:t>
            </a:r>
            <a:endParaRPr lang="en-IN" sz="3600" dirty="0">
              <a:solidFill>
                <a:schemeClr val="bg2"/>
              </a:solidFill>
              <a:latin typeface="Times New Roman" panose="02020603050405020304" pitchFamily="18" charset="0"/>
              <a:cs typeface="Times New Roman" panose="02020603050405020304" pitchFamily="18" charset="0"/>
            </a:endParaRPr>
          </a:p>
          <a:p>
            <a:pPr algn="ctr">
              <a:lnSpc>
                <a:spcPts val="1934"/>
              </a:lnSpc>
            </a:pPr>
            <a:endParaRPr lang="en-US" sz="1696" dirty="0">
              <a:solidFill>
                <a:srgbClr val="D7D4CC"/>
              </a:solidFill>
              <a:latin typeface="Roboto"/>
              <a:ea typeface="Roboto"/>
              <a:cs typeface="Roboto"/>
              <a:sym typeface="Roboto"/>
            </a:endParaRPr>
          </a:p>
        </p:txBody>
      </p:sp>
      <p:sp>
        <p:nvSpPr>
          <p:cNvPr id="8" name="TextBox 8"/>
          <p:cNvSpPr txBox="1"/>
          <p:nvPr/>
        </p:nvSpPr>
        <p:spPr>
          <a:xfrm>
            <a:off x="2662115" y="4092966"/>
            <a:ext cx="12963770" cy="1923027"/>
          </a:xfrm>
          <a:prstGeom prst="rect">
            <a:avLst/>
          </a:prstGeom>
        </p:spPr>
        <p:txBody>
          <a:bodyPr lIns="0" tIns="0" rIns="0" bIns="0" rtlCol="0" anchor="t">
            <a:spAutoFit/>
          </a:bodyPr>
          <a:lstStyle/>
          <a:p>
            <a:pPr algn="ctr">
              <a:lnSpc>
                <a:spcPts val="16412"/>
              </a:lnSpc>
            </a:pPr>
            <a:endParaRPr lang="en-US" sz="11723" b="1" dirty="0">
              <a:solidFill>
                <a:srgbClr val="FFE14D"/>
              </a:solidFill>
              <a:latin typeface="Open Sauce Bold"/>
              <a:ea typeface="Open Sauce Bold"/>
              <a:cs typeface="Open Sauce Bold"/>
              <a:sym typeface="Open Sauce Bold"/>
            </a:endParaRPr>
          </a:p>
        </p:txBody>
      </p:sp>
      <p:sp>
        <p:nvSpPr>
          <p:cNvPr id="9" name="TextBox 9"/>
          <p:cNvSpPr txBox="1"/>
          <p:nvPr/>
        </p:nvSpPr>
        <p:spPr>
          <a:xfrm>
            <a:off x="1367136" y="4253150"/>
            <a:ext cx="15697743" cy="2260812"/>
          </a:xfrm>
          <a:prstGeom prst="rect">
            <a:avLst/>
          </a:prstGeom>
        </p:spPr>
        <p:txBody>
          <a:bodyPr wrap="square" lIns="0" tIns="0" rIns="0" bIns="0" rtlCol="0" anchor="t">
            <a:spAutoFit/>
          </a:bodyPr>
          <a:lstStyle/>
          <a:p>
            <a:pPr algn="ctr">
              <a:lnSpc>
                <a:spcPts val="5950"/>
              </a:lnSpc>
            </a:pPr>
            <a:r>
              <a:rPr lang="en-US" sz="4000" b="1" dirty="0">
                <a:solidFill>
                  <a:srgbClr val="FFFF00"/>
                </a:solidFill>
                <a:latin typeface="Times New Roman" panose="02020603050405020304" pitchFamily="18" charset="0"/>
                <a:cs typeface="Times New Roman" panose="02020603050405020304" pitchFamily="18" charset="0"/>
              </a:rPr>
              <a:t>An Integrated Study on the Global Blockchain-Enabled Carbon Credit Market: AI-Driven Predictive Modeling, Liquidity Analysis, and Strategic Benchmarking of India’s Framework </a:t>
            </a:r>
            <a:endParaRPr lang="en-US" sz="4000" b="1" spc="1793" dirty="0">
              <a:solidFill>
                <a:srgbClr val="FFFF00"/>
              </a:solidFill>
              <a:latin typeface="Times New Roman" panose="02020603050405020304" pitchFamily="18" charset="0"/>
              <a:ea typeface="Open Sauce Bold"/>
              <a:cs typeface="Times New Roman" panose="02020603050405020304" pitchFamily="18" charset="0"/>
              <a:sym typeface="Open Sauce Bold"/>
            </a:endParaRPr>
          </a:p>
        </p:txBody>
      </p:sp>
      <p:sp>
        <p:nvSpPr>
          <p:cNvPr id="10" name="TextBox 10"/>
          <p:cNvSpPr txBox="1"/>
          <p:nvPr/>
        </p:nvSpPr>
        <p:spPr>
          <a:xfrm>
            <a:off x="3671391" y="1771520"/>
            <a:ext cx="10477164" cy="1122936"/>
          </a:xfrm>
          <a:prstGeom prst="rect">
            <a:avLst/>
          </a:prstGeom>
        </p:spPr>
        <p:txBody>
          <a:bodyPr wrap="square" lIns="0" tIns="0" rIns="0" bIns="0" rtlCol="0" anchor="t">
            <a:spAutoFit/>
          </a:bodyPr>
          <a:lstStyle/>
          <a:p>
            <a:pPr lvl="1" algn="ctr">
              <a:lnSpc>
                <a:spcPts val="4606"/>
              </a:lnSpc>
            </a:pPr>
            <a:r>
              <a:rPr lang="en-IN" sz="4800" b="1" dirty="0">
                <a:solidFill>
                  <a:schemeClr val="bg2"/>
                </a:solidFill>
                <a:latin typeface="Times New Roman" panose="02020603050405020304" pitchFamily="18" charset="0"/>
                <a:cs typeface="Times New Roman" panose="02020603050405020304" pitchFamily="18" charset="0"/>
              </a:rPr>
              <a:t>Symbiosis Institute of Geoinformatics</a:t>
            </a:r>
          </a:p>
          <a:p>
            <a:pPr algn="l">
              <a:lnSpc>
                <a:spcPts val="4606"/>
              </a:lnSpc>
            </a:pPr>
            <a:endParaRPr lang="en-US" sz="2825" b="1" dirty="0">
              <a:solidFill>
                <a:srgbClr val="D7D4CC"/>
              </a:solidFill>
              <a:latin typeface="Roboto Bold"/>
              <a:ea typeface="Roboto Bold"/>
              <a:cs typeface="Roboto Bold"/>
              <a:sym typeface="Roboto Bold"/>
            </a:endParaRPr>
          </a:p>
        </p:txBody>
      </p:sp>
      <p:pic>
        <p:nvPicPr>
          <p:cNvPr id="13" name="Picture 12">
            <a:extLst>
              <a:ext uri="{FF2B5EF4-FFF2-40B4-BE49-F238E27FC236}">
                <a16:creationId xmlns:a16="http://schemas.microsoft.com/office/drawing/2014/main" id="{06F10C85-3598-425E-9364-971F86F4E9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492" y="2659939"/>
            <a:ext cx="1365499" cy="134261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A5940-3218-CA89-5AD0-C5398961A530}"/>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DFDBCB5C-19DC-A799-72F3-C93607EE31E0}"/>
              </a:ext>
            </a:extLst>
          </p:cNvPr>
          <p:cNvGrpSpPr/>
          <p:nvPr/>
        </p:nvGrpSpPr>
        <p:grpSpPr>
          <a:xfrm>
            <a:off x="-11484" y="934492"/>
            <a:ext cx="10512151" cy="1392337"/>
            <a:chOff x="0" y="0"/>
            <a:chExt cx="2912017" cy="341222"/>
          </a:xfrm>
        </p:grpSpPr>
        <p:sp>
          <p:nvSpPr>
            <p:cNvPr id="7" name="Freeform 7">
              <a:extLst>
                <a:ext uri="{FF2B5EF4-FFF2-40B4-BE49-F238E27FC236}">
                  <a16:creationId xmlns:a16="http://schemas.microsoft.com/office/drawing/2014/main" id="{1B911674-ADA0-DC38-48C6-717D47D45BAD}"/>
                </a:ext>
              </a:extLst>
            </p:cNvPr>
            <p:cNvSpPr/>
            <p:nvPr/>
          </p:nvSpPr>
          <p:spPr>
            <a:xfrm>
              <a:off x="0" y="0"/>
              <a:ext cx="2912017" cy="341222"/>
            </a:xfrm>
            <a:custGeom>
              <a:avLst/>
              <a:gdLst/>
              <a:ahLst/>
              <a:cxnLst/>
              <a:rect l="l" t="t" r="r" b="b"/>
              <a:pathLst>
                <a:path w="2912017" h="341222">
                  <a:moveTo>
                    <a:pt x="33229" y="0"/>
                  </a:moveTo>
                  <a:lnTo>
                    <a:pt x="2878788" y="0"/>
                  </a:lnTo>
                  <a:cubicBezTo>
                    <a:pt x="2887601" y="0"/>
                    <a:pt x="2896053" y="3501"/>
                    <a:pt x="2902285" y="9733"/>
                  </a:cubicBezTo>
                  <a:cubicBezTo>
                    <a:pt x="2908516" y="15964"/>
                    <a:pt x="2912017" y="24416"/>
                    <a:pt x="2912017" y="33229"/>
                  </a:cubicBezTo>
                  <a:lnTo>
                    <a:pt x="2912017" y="307993"/>
                  </a:lnTo>
                  <a:cubicBezTo>
                    <a:pt x="2912017" y="316806"/>
                    <a:pt x="2908516" y="325258"/>
                    <a:pt x="2902285" y="331489"/>
                  </a:cubicBezTo>
                  <a:cubicBezTo>
                    <a:pt x="2896053" y="337721"/>
                    <a:pt x="2887601" y="341222"/>
                    <a:pt x="2878788" y="341222"/>
                  </a:cubicBezTo>
                  <a:lnTo>
                    <a:pt x="33229" y="341222"/>
                  </a:lnTo>
                  <a:cubicBezTo>
                    <a:pt x="24416" y="341222"/>
                    <a:pt x="15964" y="337721"/>
                    <a:pt x="9733" y="331489"/>
                  </a:cubicBezTo>
                  <a:cubicBezTo>
                    <a:pt x="3501" y="325258"/>
                    <a:pt x="0" y="316806"/>
                    <a:pt x="0" y="307993"/>
                  </a:cubicBezTo>
                  <a:lnTo>
                    <a:pt x="0" y="33229"/>
                  </a:lnTo>
                  <a:cubicBezTo>
                    <a:pt x="0" y="24416"/>
                    <a:pt x="3501" y="15964"/>
                    <a:pt x="9733" y="9733"/>
                  </a:cubicBezTo>
                  <a:cubicBezTo>
                    <a:pt x="15964" y="3501"/>
                    <a:pt x="24416" y="0"/>
                    <a:pt x="33229" y="0"/>
                  </a:cubicBezTo>
                  <a:close/>
                </a:path>
              </a:pathLst>
            </a:custGeom>
            <a:solidFill>
              <a:srgbClr val="61804E"/>
            </a:solidFill>
          </p:spPr>
        </p:sp>
        <p:sp>
          <p:nvSpPr>
            <p:cNvPr id="8" name="TextBox 8">
              <a:extLst>
                <a:ext uri="{FF2B5EF4-FFF2-40B4-BE49-F238E27FC236}">
                  <a16:creationId xmlns:a16="http://schemas.microsoft.com/office/drawing/2014/main" id="{3DCB88F5-8917-2A19-0340-4FBA379DC6E5}"/>
                </a:ext>
              </a:extLst>
            </p:cNvPr>
            <p:cNvSpPr txBox="1"/>
            <p:nvPr/>
          </p:nvSpPr>
          <p:spPr>
            <a:xfrm>
              <a:off x="0" y="-47625"/>
              <a:ext cx="2912017" cy="388847"/>
            </a:xfrm>
            <a:prstGeom prst="rect">
              <a:avLst/>
            </a:prstGeom>
          </p:spPr>
          <p:txBody>
            <a:bodyPr lIns="50800" tIns="50800" rIns="50800" bIns="50800" rtlCol="0" anchor="ctr"/>
            <a:lstStyle/>
            <a:p>
              <a:pPr algn="ctr">
                <a:lnSpc>
                  <a:spcPts val="3296"/>
                </a:lnSpc>
              </a:pPr>
              <a:endParaRPr/>
            </a:p>
          </p:txBody>
        </p:sp>
      </p:grpSp>
      <p:sp>
        <p:nvSpPr>
          <p:cNvPr id="9" name="TextBox 9">
            <a:extLst>
              <a:ext uri="{FF2B5EF4-FFF2-40B4-BE49-F238E27FC236}">
                <a16:creationId xmlns:a16="http://schemas.microsoft.com/office/drawing/2014/main" id="{D06E78C4-1030-40F5-E567-3D630FEF890E}"/>
              </a:ext>
            </a:extLst>
          </p:cNvPr>
          <p:cNvSpPr txBox="1"/>
          <p:nvPr/>
        </p:nvSpPr>
        <p:spPr>
          <a:xfrm>
            <a:off x="1799184" y="1143103"/>
            <a:ext cx="8148467" cy="825932"/>
          </a:xfrm>
          <a:prstGeom prst="rect">
            <a:avLst/>
          </a:prstGeom>
        </p:spPr>
        <p:txBody>
          <a:bodyPr lIns="0" tIns="0" rIns="0" bIns="0" rtlCol="0" anchor="t">
            <a:spAutoFit/>
          </a:bodyPr>
          <a:lstStyle/>
          <a:p>
            <a:pPr algn="l">
              <a:lnSpc>
                <a:spcPts val="6859"/>
              </a:lnSpc>
            </a:pPr>
            <a:r>
              <a:rPr lang="en-US" sz="5400" b="1" dirty="0">
                <a:solidFill>
                  <a:srgbClr val="FFE14D"/>
                </a:solidFill>
                <a:latin typeface="Times New Roman" panose="02020603050405020304" pitchFamily="18" charset="0"/>
                <a:ea typeface="Open Sauce Heavy"/>
                <a:cs typeface="Times New Roman" panose="02020603050405020304" pitchFamily="18" charset="0"/>
                <a:sym typeface="Open Sauce Heavy"/>
              </a:rPr>
              <a:t>Predictive Modeling</a:t>
            </a:r>
          </a:p>
        </p:txBody>
      </p:sp>
      <p:grpSp>
        <p:nvGrpSpPr>
          <p:cNvPr id="18" name="Group 2">
            <a:extLst>
              <a:ext uri="{FF2B5EF4-FFF2-40B4-BE49-F238E27FC236}">
                <a16:creationId xmlns:a16="http://schemas.microsoft.com/office/drawing/2014/main" id="{8C3CF451-E896-D034-39DF-07E1EC97EFF6}"/>
              </a:ext>
            </a:extLst>
          </p:cNvPr>
          <p:cNvGrpSpPr/>
          <p:nvPr/>
        </p:nvGrpSpPr>
        <p:grpSpPr>
          <a:xfrm>
            <a:off x="1428167" y="2521160"/>
            <a:ext cx="7632848" cy="7158844"/>
            <a:chOff x="0" y="0"/>
            <a:chExt cx="1106990" cy="783064"/>
          </a:xfrm>
        </p:grpSpPr>
        <p:sp>
          <p:nvSpPr>
            <p:cNvPr id="19" name="Freeform 3">
              <a:extLst>
                <a:ext uri="{FF2B5EF4-FFF2-40B4-BE49-F238E27FC236}">
                  <a16:creationId xmlns:a16="http://schemas.microsoft.com/office/drawing/2014/main" id="{BF56F2FD-740C-287A-66B5-59C5B1D149AA}"/>
                </a:ext>
              </a:extLst>
            </p:cNvPr>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20" name="TextBox 4">
              <a:extLst>
                <a:ext uri="{FF2B5EF4-FFF2-40B4-BE49-F238E27FC236}">
                  <a16:creationId xmlns:a16="http://schemas.microsoft.com/office/drawing/2014/main" id="{7B206A3A-FCE4-486F-8581-36C310A38BCF}"/>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pic>
        <p:nvPicPr>
          <p:cNvPr id="3" name="Picture 2">
            <a:extLst>
              <a:ext uri="{FF2B5EF4-FFF2-40B4-BE49-F238E27FC236}">
                <a16:creationId xmlns:a16="http://schemas.microsoft.com/office/drawing/2014/main" id="{12AF1446-71B7-212A-BEC6-4287114C5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6987" y="2899646"/>
            <a:ext cx="8908602" cy="5966479"/>
          </a:xfrm>
          <a:prstGeom prst="rect">
            <a:avLst/>
          </a:prstGeom>
        </p:spPr>
      </p:pic>
      <p:sp>
        <p:nvSpPr>
          <p:cNvPr id="4" name="TextBox 3">
            <a:extLst>
              <a:ext uri="{FF2B5EF4-FFF2-40B4-BE49-F238E27FC236}">
                <a16:creationId xmlns:a16="http://schemas.microsoft.com/office/drawing/2014/main" id="{7EFACF35-24E2-60FB-FC9D-94191BB37E0B}"/>
              </a:ext>
            </a:extLst>
          </p:cNvPr>
          <p:cNvSpPr txBox="1"/>
          <p:nvPr/>
        </p:nvSpPr>
        <p:spPr>
          <a:xfrm>
            <a:off x="1833688" y="3160130"/>
            <a:ext cx="6304440" cy="523220"/>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Time-Series Forecasting using Prophet</a:t>
            </a:r>
          </a:p>
        </p:txBody>
      </p:sp>
      <p:sp>
        <p:nvSpPr>
          <p:cNvPr id="5" name="TextBox 4">
            <a:extLst>
              <a:ext uri="{FF2B5EF4-FFF2-40B4-BE49-F238E27FC236}">
                <a16:creationId xmlns:a16="http://schemas.microsoft.com/office/drawing/2014/main" id="{0E5B967E-BA84-DE33-2FD4-3FFA44EA9409}"/>
              </a:ext>
            </a:extLst>
          </p:cNvPr>
          <p:cNvSpPr txBox="1"/>
          <p:nvPr/>
        </p:nvSpPr>
        <p:spPr>
          <a:xfrm>
            <a:off x="1929798" y="3877681"/>
            <a:ext cx="6558561" cy="5601533"/>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Prophet time-series forecasting model was implemented between mid-2022 and July 2025, and it can offer both the predicted prices and the confidence intervals. </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model is also useful in capturing seasonal changes and cyclical price corrections, which are in line with the observed real trends.</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In comparison with linear regression, Prophet is more appropriate for strategic forecasting of carbon credit prices because it can adapt to long-term trends and event fluctuations.</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Prophet model was further used to predict prices in carbon credits from 14 July to 12 August 2025, and then the predictions were compared with the actual </a:t>
            </a:r>
            <a:r>
              <a:rPr lang="en-US" sz="2000" dirty="0" err="1">
                <a:solidFill>
                  <a:schemeClr val="bg1"/>
                </a:solidFill>
                <a:latin typeface="Times New Roman" panose="02020603050405020304" pitchFamily="18" charset="0"/>
                <a:cs typeface="Times New Roman" panose="02020603050405020304" pitchFamily="18" charset="0"/>
              </a:rPr>
              <a:t>KlimaDAO</a:t>
            </a:r>
            <a:r>
              <a:rPr lang="en-US" sz="2000" dirty="0">
                <a:solidFill>
                  <a:schemeClr val="bg1"/>
                </a:solidFill>
                <a:latin typeface="Times New Roman" panose="02020603050405020304" pitchFamily="18" charset="0"/>
                <a:cs typeface="Times New Roman" panose="02020603050405020304" pitchFamily="18" charset="0"/>
              </a:rPr>
              <a:t> market prices during the same period. The expected trend was relatively close to the market values, implying that Prophet is not only useful in long-term seasonality and trends but also useful in short-term forecasting. </a:t>
            </a:r>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14" name="TextBox 4">
            <a:extLst>
              <a:ext uri="{FF2B5EF4-FFF2-40B4-BE49-F238E27FC236}">
                <a16:creationId xmlns:a16="http://schemas.microsoft.com/office/drawing/2014/main" id="{16B23549-DBC5-4DBC-316C-B82F22577E21}"/>
              </a:ext>
            </a:extLst>
          </p:cNvPr>
          <p:cNvSpPr txBox="1"/>
          <p:nvPr/>
        </p:nvSpPr>
        <p:spPr>
          <a:xfrm>
            <a:off x="2056859" y="4693373"/>
            <a:ext cx="13322686" cy="2467384"/>
          </a:xfrm>
          <a:prstGeom prst="rect">
            <a:avLst/>
          </a:prstGeom>
        </p:spPr>
        <p:txBody>
          <a:bodyPr lIns="50800" tIns="50800" rIns="50800" bIns="50800" rtlCol="0" anchor="ctr"/>
          <a:lstStyle/>
          <a:p>
            <a:pPr algn="ctr">
              <a:lnSpc>
                <a:spcPts val="3296"/>
              </a:lnSpc>
            </a:pPr>
            <a:endParaRPr/>
          </a:p>
        </p:txBody>
      </p:sp>
    </p:spTree>
    <p:extLst>
      <p:ext uri="{BB962C8B-B14F-4D97-AF65-F5344CB8AC3E}">
        <p14:creationId xmlns:p14="http://schemas.microsoft.com/office/powerpoint/2010/main" val="229456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612F3-FE88-5C79-4F5D-08FE876C531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0664FFC-A165-0AAA-EA30-FE700DEDE0FC}"/>
              </a:ext>
            </a:extLst>
          </p:cNvPr>
          <p:cNvSpPr/>
          <p:nvPr/>
        </p:nvSpPr>
        <p:spPr>
          <a:xfrm>
            <a:off x="-11484" y="0"/>
            <a:ext cx="18299484" cy="10287000"/>
          </a:xfrm>
          <a:prstGeom prst="rect">
            <a:avLst/>
          </a:prstGeom>
          <a:solidFill>
            <a:srgbClr val="7F987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6" name="Group 6">
            <a:extLst>
              <a:ext uri="{FF2B5EF4-FFF2-40B4-BE49-F238E27FC236}">
                <a16:creationId xmlns:a16="http://schemas.microsoft.com/office/drawing/2014/main" id="{E5D5EF40-F3EF-C5E9-FFF6-A3F852ACEC36}"/>
              </a:ext>
            </a:extLst>
          </p:cNvPr>
          <p:cNvGrpSpPr/>
          <p:nvPr/>
        </p:nvGrpSpPr>
        <p:grpSpPr>
          <a:xfrm>
            <a:off x="-11484" y="934492"/>
            <a:ext cx="10512151" cy="1392337"/>
            <a:chOff x="0" y="0"/>
            <a:chExt cx="2912017" cy="341222"/>
          </a:xfrm>
        </p:grpSpPr>
        <p:sp>
          <p:nvSpPr>
            <p:cNvPr id="7" name="Freeform 7">
              <a:extLst>
                <a:ext uri="{FF2B5EF4-FFF2-40B4-BE49-F238E27FC236}">
                  <a16:creationId xmlns:a16="http://schemas.microsoft.com/office/drawing/2014/main" id="{DDA55CDF-F607-D8F9-7140-3576D27564B3}"/>
                </a:ext>
              </a:extLst>
            </p:cNvPr>
            <p:cNvSpPr/>
            <p:nvPr/>
          </p:nvSpPr>
          <p:spPr>
            <a:xfrm>
              <a:off x="0" y="0"/>
              <a:ext cx="2912017" cy="341222"/>
            </a:xfrm>
            <a:custGeom>
              <a:avLst/>
              <a:gdLst/>
              <a:ahLst/>
              <a:cxnLst/>
              <a:rect l="l" t="t" r="r" b="b"/>
              <a:pathLst>
                <a:path w="2912017" h="341222">
                  <a:moveTo>
                    <a:pt x="33229" y="0"/>
                  </a:moveTo>
                  <a:lnTo>
                    <a:pt x="2878788" y="0"/>
                  </a:lnTo>
                  <a:cubicBezTo>
                    <a:pt x="2887601" y="0"/>
                    <a:pt x="2896053" y="3501"/>
                    <a:pt x="2902285" y="9733"/>
                  </a:cubicBezTo>
                  <a:cubicBezTo>
                    <a:pt x="2908516" y="15964"/>
                    <a:pt x="2912017" y="24416"/>
                    <a:pt x="2912017" y="33229"/>
                  </a:cubicBezTo>
                  <a:lnTo>
                    <a:pt x="2912017" y="307993"/>
                  </a:lnTo>
                  <a:cubicBezTo>
                    <a:pt x="2912017" y="316806"/>
                    <a:pt x="2908516" y="325258"/>
                    <a:pt x="2902285" y="331489"/>
                  </a:cubicBezTo>
                  <a:cubicBezTo>
                    <a:pt x="2896053" y="337721"/>
                    <a:pt x="2887601" y="341222"/>
                    <a:pt x="2878788" y="341222"/>
                  </a:cubicBezTo>
                  <a:lnTo>
                    <a:pt x="33229" y="341222"/>
                  </a:lnTo>
                  <a:cubicBezTo>
                    <a:pt x="24416" y="341222"/>
                    <a:pt x="15964" y="337721"/>
                    <a:pt x="9733" y="331489"/>
                  </a:cubicBezTo>
                  <a:cubicBezTo>
                    <a:pt x="3501" y="325258"/>
                    <a:pt x="0" y="316806"/>
                    <a:pt x="0" y="307993"/>
                  </a:cubicBezTo>
                  <a:lnTo>
                    <a:pt x="0" y="33229"/>
                  </a:lnTo>
                  <a:cubicBezTo>
                    <a:pt x="0" y="24416"/>
                    <a:pt x="3501" y="15964"/>
                    <a:pt x="9733" y="9733"/>
                  </a:cubicBezTo>
                  <a:cubicBezTo>
                    <a:pt x="15964" y="3501"/>
                    <a:pt x="24416" y="0"/>
                    <a:pt x="33229" y="0"/>
                  </a:cubicBezTo>
                  <a:close/>
                </a:path>
              </a:pathLst>
            </a:custGeom>
            <a:solidFill>
              <a:srgbClr val="61804E"/>
            </a:solidFill>
          </p:spPr>
        </p:sp>
        <p:sp>
          <p:nvSpPr>
            <p:cNvPr id="8" name="TextBox 8">
              <a:extLst>
                <a:ext uri="{FF2B5EF4-FFF2-40B4-BE49-F238E27FC236}">
                  <a16:creationId xmlns:a16="http://schemas.microsoft.com/office/drawing/2014/main" id="{7765D6C4-32AF-CE86-83C0-FEB86B49BBE0}"/>
                </a:ext>
              </a:extLst>
            </p:cNvPr>
            <p:cNvSpPr txBox="1"/>
            <p:nvPr/>
          </p:nvSpPr>
          <p:spPr>
            <a:xfrm>
              <a:off x="0" y="-47625"/>
              <a:ext cx="2912017" cy="388847"/>
            </a:xfrm>
            <a:prstGeom prst="rect">
              <a:avLst/>
            </a:prstGeom>
          </p:spPr>
          <p:txBody>
            <a:bodyPr lIns="50800" tIns="50800" rIns="50800" bIns="50800" rtlCol="0" anchor="ctr"/>
            <a:lstStyle/>
            <a:p>
              <a:pPr algn="ctr">
                <a:lnSpc>
                  <a:spcPts val="3296"/>
                </a:lnSpc>
              </a:pPr>
              <a:endParaRPr/>
            </a:p>
          </p:txBody>
        </p:sp>
      </p:grpSp>
      <p:sp>
        <p:nvSpPr>
          <p:cNvPr id="9" name="TextBox 9">
            <a:extLst>
              <a:ext uri="{FF2B5EF4-FFF2-40B4-BE49-F238E27FC236}">
                <a16:creationId xmlns:a16="http://schemas.microsoft.com/office/drawing/2014/main" id="{0E13936D-D06E-5EFF-6002-4CB16777B3BE}"/>
              </a:ext>
            </a:extLst>
          </p:cNvPr>
          <p:cNvSpPr txBox="1"/>
          <p:nvPr/>
        </p:nvSpPr>
        <p:spPr>
          <a:xfrm>
            <a:off x="1799184" y="1143103"/>
            <a:ext cx="8148467" cy="825932"/>
          </a:xfrm>
          <a:prstGeom prst="rect">
            <a:avLst/>
          </a:prstGeom>
        </p:spPr>
        <p:txBody>
          <a:bodyPr lIns="0" tIns="0" rIns="0" bIns="0" rtlCol="0" anchor="t">
            <a:spAutoFit/>
          </a:bodyPr>
          <a:lstStyle/>
          <a:p>
            <a:pPr algn="l">
              <a:lnSpc>
                <a:spcPts val="6859"/>
              </a:lnSpc>
            </a:pPr>
            <a:r>
              <a:rPr lang="en-US" sz="5400" b="1" dirty="0">
                <a:solidFill>
                  <a:srgbClr val="FFE14D"/>
                </a:solidFill>
                <a:latin typeface="Times New Roman" panose="02020603050405020304" pitchFamily="18" charset="0"/>
                <a:ea typeface="Open Sauce Heavy"/>
                <a:cs typeface="Times New Roman" panose="02020603050405020304" pitchFamily="18" charset="0"/>
                <a:sym typeface="Open Sauce Heavy"/>
              </a:rPr>
              <a:t>Predictive Modeling</a:t>
            </a:r>
          </a:p>
        </p:txBody>
      </p:sp>
      <p:sp>
        <p:nvSpPr>
          <p:cNvPr id="4" name="TextBox 3">
            <a:extLst>
              <a:ext uri="{FF2B5EF4-FFF2-40B4-BE49-F238E27FC236}">
                <a16:creationId xmlns:a16="http://schemas.microsoft.com/office/drawing/2014/main" id="{67F9FBD9-E526-8C4B-DDCC-A2BEF1FF6B32}"/>
              </a:ext>
            </a:extLst>
          </p:cNvPr>
          <p:cNvSpPr txBox="1"/>
          <p:nvPr/>
        </p:nvSpPr>
        <p:spPr>
          <a:xfrm>
            <a:off x="1080836" y="2911192"/>
            <a:ext cx="3835567" cy="646331"/>
          </a:xfrm>
          <a:prstGeom prst="rect">
            <a:avLst/>
          </a:prstGeom>
          <a:noFill/>
        </p:spPr>
        <p:txBody>
          <a:bodyPr wrap="square" rtlCol="0">
            <a:spAutoFit/>
          </a:bodyPr>
          <a:lstStyle/>
          <a:p>
            <a:r>
              <a:rPr lang="en-US" sz="3600" b="1" dirty="0">
                <a:solidFill>
                  <a:srgbClr val="FFE14D"/>
                </a:solidFill>
                <a:latin typeface="Times New Roman" panose="02020603050405020304" pitchFamily="18" charset="0"/>
                <a:cs typeface="Times New Roman" panose="02020603050405020304" pitchFamily="18" charset="0"/>
              </a:rPr>
              <a:t>Linear Regression</a:t>
            </a:r>
            <a:endParaRPr lang="en-IN" sz="3600" b="1" dirty="0">
              <a:solidFill>
                <a:srgbClr val="FFE14D"/>
              </a:solidFill>
              <a:latin typeface="Times New Roman" panose="02020603050405020304" pitchFamily="18" charset="0"/>
              <a:cs typeface="Times New Roman" panose="02020603050405020304" pitchFamily="18" charset="0"/>
            </a:endParaRPr>
          </a:p>
        </p:txBody>
      </p:sp>
      <p:sp>
        <p:nvSpPr>
          <p:cNvPr id="14" name="TextBox 4">
            <a:extLst>
              <a:ext uri="{FF2B5EF4-FFF2-40B4-BE49-F238E27FC236}">
                <a16:creationId xmlns:a16="http://schemas.microsoft.com/office/drawing/2014/main" id="{B8C0202D-FE89-5FBA-DE4F-230CE267A04A}"/>
              </a:ext>
            </a:extLst>
          </p:cNvPr>
          <p:cNvSpPr txBox="1"/>
          <p:nvPr/>
        </p:nvSpPr>
        <p:spPr>
          <a:xfrm>
            <a:off x="2056859" y="4693373"/>
            <a:ext cx="13322686" cy="2467384"/>
          </a:xfrm>
          <a:prstGeom prst="rect">
            <a:avLst/>
          </a:prstGeom>
        </p:spPr>
        <p:txBody>
          <a:bodyPr lIns="50800" tIns="50800" rIns="50800" bIns="50800" rtlCol="0" anchor="ctr"/>
          <a:lstStyle/>
          <a:p>
            <a:pPr algn="ctr">
              <a:lnSpc>
                <a:spcPts val="3296"/>
              </a:lnSpc>
            </a:pPr>
            <a:endParaRPr/>
          </a:p>
        </p:txBody>
      </p:sp>
      <p:cxnSp>
        <p:nvCxnSpPr>
          <p:cNvPr id="16" name="Straight Connector 15">
            <a:extLst>
              <a:ext uri="{FF2B5EF4-FFF2-40B4-BE49-F238E27FC236}">
                <a16:creationId xmlns:a16="http://schemas.microsoft.com/office/drawing/2014/main" id="{74963483-0B3E-F5B0-91C7-B00E6EB1E13A}"/>
              </a:ext>
            </a:extLst>
          </p:cNvPr>
          <p:cNvCxnSpPr/>
          <p:nvPr/>
        </p:nvCxnSpPr>
        <p:spPr>
          <a:xfrm>
            <a:off x="6119664" y="3566784"/>
            <a:ext cx="0" cy="522625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710BDE0A-37AA-A582-3FDC-8B359F81463A}"/>
              </a:ext>
            </a:extLst>
          </p:cNvPr>
          <p:cNvCxnSpPr/>
          <p:nvPr/>
        </p:nvCxnSpPr>
        <p:spPr>
          <a:xfrm>
            <a:off x="12240344" y="3566783"/>
            <a:ext cx="0" cy="522625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8082B610-2D61-5790-4B03-BB109DC0104A}"/>
              </a:ext>
            </a:extLst>
          </p:cNvPr>
          <p:cNvSpPr txBox="1"/>
          <p:nvPr/>
        </p:nvSpPr>
        <p:spPr>
          <a:xfrm>
            <a:off x="13176448" y="2972827"/>
            <a:ext cx="4680518" cy="923330"/>
          </a:xfrm>
          <a:prstGeom prst="rect">
            <a:avLst/>
          </a:prstGeom>
          <a:noFill/>
        </p:spPr>
        <p:txBody>
          <a:bodyPr wrap="square" rtlCol="0">
            <a:spAutoFit/>
          </a:bodyPr>
          <a:lstStyle/>
          <a:p>
            <a:r>
              <a:rPr lang="en-US" sz="3600" b="1" dirty="0" err="1">
                <a:solidFill>
                  <a:srgbClr val="FFE14D"/>
                </a:solidFill>
                <a:latin typeface="Times New Roman" panose="02020603050405020304" pitchFamily="18" charset="0"/>
                <a:cs typeface="Times New Roman" panose="02020603050405020304" pitchFamily="18" charset="0"/>
              </a:rPr>
              <a:t>XGBoost</a:t>
            </a:r>
            <a:endParaRPr lang="en-IN" sz="3600" b="1" dirty="0">
              <a:solidFill>
                <a:srgbClr val="FFE14D"/>
              </a:solidFill>
              <a:latin typeface="Times New Roman" panose="02020603050405020304" pitchFamily="18" charset="0"/>
              <a:cs typeface="Times New Roman" panose="02020603050405020304" pitchFamily="18" charset="0"/>
            </a:endParaRPr>
          </a:p>
          <a:p>
            <a:endParaRPr lang="en-IN" dirty="0"/>
          </a:p>
        </p:txBody>
      </p:sp>
      <p:sp>
        <p:nvSpPr>
          <p:cNvPr id="27" name="TextBox 26">
            <a:extLst>
              <a:ext uri="{FF2B5EF4-FFF2-40B4-BE49-F238E27FC236}">
                <a16:creationId xmlns:a16="http://schemas.microsoft.com/office/drawing/2014/main" id="{68F1F423-9ECB-71FA-B837-4FFDC98B6796}"/>
              </a:ext>
            </a:extLst>
          </p:cNvPr>
          <p:cNvSpPr txBox="1"/>
          <p:nvPr/>
        </p:nvSpPr>
        <p:spPr>
          <a:xfrm>
            <a:off x="6898709" y="2856329"/>
            <a:ext cx="5040559" cy="1200329"/>
          </a:xfrm>
          <a:prstGeom prst="rect">
            <a:avLst/>
          </a:prstGeom>
          <a:noFill/>
        </p:spPr>
        <p:txBody>
          <a:bodyPr wrap="square" rtlCol="0">
            <a:spAutoFit/>
          </a:bodyPr>
          <a:lstStyle/>
          <a:p>
            <a:r>
              <a:rPr lang="en-IN" sz="3600" b="1" dirty="0">
                <a:solidFill>
                  <a:srgbClr val="FFE14D"/>
                </a:solidFill>
                <a:latin typeface="Times New Roman" panose="02020603050405020304" pitchFamily="18" charset="0"/>
                <a:cs typeface="Times New Roman" panose="02020603050405020304" pitchFamily="18" charset="0"/>
              </a:rPr>
              <a:t>Time-Series Forecasting using Prophet</a:t>
            </a:r>
          </a:p>
        </p:txBody>
      </p:sp>
      <p:pic>
        <p:nvPicPr>
          <p:cNvPr id="31" name="Picture 30">
            <a:extLst>
              <a:ext uri="{FF2B5EF4-FFF2-40B4-BE49-F238E27FC236}">
                <a16:creationId xmlns:a16="http://schemas.microsoft.com/office/drawing/2014/main" id="{D7273DAC-B161-2628-6866-3BC8D17AB23B}"/>
              </a:ext>
            </a:extLst>
          </p:cNvPr>
          <p:cNvPicPr>
            <a:picLocks noChangeAspect="1"/>
          </p:cNvPicPr>
          <p:nvPr/>
        </p:nvPicPr>
        <p:blipFill>
          <a:blip r:embed="rId2"/>
          <a:srcRect b="14780"/>
          <a:stretch>
            <a:fillRect/>
          </a:stretch>
        </p:blipFill>
        <p:spPr>
          <a:xfrm>
            <a:off x="659561" y="8287346"/>
            <a:ext cx="5122517" cy="1477938"/>
          </a:xfrm>
          <a:prstGeom prst="rect">
            <a:avLst/>
          </a:prstGeom>
        </p:spPr>
      </p:pic>
      <p:pic>
        <p:nvPicPr>
          <p:cNvPr id="33" name="Picture 32">
            <a:extLst>
              <a:ext uri="{FF2B5EF4-FFF2-40B4-BE49-F238E27FC236}">
                <a16:creationId xmlns:a16="http://schemas.microsoft.com/office/drawing/2014/main" id="{7EDB731A-DC04-89B5-3744-448B476BFE65}"/>
              </a:ext>
            </a:extLst>
          </p:cNvPr>
          <p:cNvPicPr>
            <a:picLocks noChangeAspect="1"/>
          </p:cNvPicPr>
          <p:nvPr/>
        </p:nvPicPr>
        <p:blipFill>
          <a:blip r:embed="rId3"/>
          <a:srcRect b="19074"/>
          <a:stretch>
            <a:fillRect/>
          </a:stretch>
        </p:blipFill>
        <p:spPr>
          <a:xfrm>
            <a:off x="6815216" y="8287346"/>
            <a:ext cx="5051029" cy="1477938"/>
          </a:xfrm>
          <a:prstGeom prst="rect">
            <a:avLst/>
          </a:prstGeom>
        </p:spPr>
      </p:pic>
      <p:pic>
        <p:nvPicPr>
          <p:cNvPr id="35" name="Picture 34">
            <a:extLst>
              <a:ext uri="{FF2B5EF4-FFF2-40B4-BE49-F238E27FC236}">
                <a16:creationId xmlns:a16="http://schemas.microsoft.com/office/drawing/2014/main" id="{7DD61F0F-3864-AC9E-A65E-AB20D3EAE5B3}"/>
              </a:ext>
            </a:extLst>
          </p:cNvPr>
          <p:cNvPicPr>
            <a:picLocks noChangeAspect="1"/>
          </p:cNvPicPr>
          <p:nvPr/>
        </p:nvPicPr>
        <p:blipFill>
          <a:blip r:embed="rId4"/>
          <a:stretch>
            <a:fillRect/>
          </a:stretch>
        </p:blipFill>
        <p:spPr>
          <a:xfrm>
            <a:off x="12541421" y="8287346"/>
            <a:ext cx="5174131" cy="1392658"/>
          </a:xfrm>
          <a:prstGeom prst="rect">
            <a:avLst/>
          </a:prstGeom>
        </p:spPr>
      </p:pic>
      <p:sp>
        <p:nvSpPr>
          <p:cNvPr id="36" name="TextBox 35">
            <a:extLst>
              <a:ext uri="{FF2B5EF4-FFF2-40B4-BE49-F238E27FC236}">
                <a16:creationId xmlns:a16="http://schemas.microsoft.com/office/drawing/2014/main" id="{A92C144B-6AD1-59D2-5087-54B96FCA06F1}"/>
              </a:ext>
            </a:extLst>
          </p:cNvPr>
          <p:cNvSpPr txBox="1"/>
          <p:nvPr/>
        </p:nvSpPr>
        <p:spPr>
          <a:xfrm>
            <a:off x="458178" y="3896157"/>
            <a:ext cx="5323900"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 the case of the Linear Regression model, the model was able to produce a Mean Squared Error (MSE) of 0.2583. The Mean Absolute Error (MAE) was 0.3023, reflecting close alignment between predicted and actual values. This shows the model effectively captures linear patterns present in the trading data.</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Lastly, the model achieved a value of R</a:t>
            </a:r>
            <a:r>
              <a:rPr lang="en-US" sz="2000" baseline="30000" dirty="0">
                <a:solidFill>
                  <a:schemeClr val="bg1"/>
                </a:solidFill>
                <a:latin typeface="Times New Roman" panose="02020603050405020304" pitchFamily="18" charset="0"/>
                <a:cs typeface="Times New Roman" panose="02020603050405020304" pitchFamily="18" charset="0"/>
              </a:rPr>
              <a:t>2</a:t>
            </a:r>
            <a:r>
              <a:rPr lang="en-US" sz="2000" dirty="0">
                <a:solidFill>
                  <a:schemeClr val="bg1"/>
                </a:solidFill>
                <a:latin typeface="Times New Roman" panose="02020603050405020304" pitchFamily="18" charset="0"/>
                <a:cs typeface="Times New Roman" panose="02020603050405020304" pitchFamily="18" charset="0"/>
              </a:rPr>
              <a:t> was 0.7665, which implies that the model explains nearly 76.65 percent of the variation in the dependent variable in a relatively strong fit. </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A0B29823-288A-461F-825D-E63240602B7C}"/>
              </a:ext>
            </a:extLst>
          </p:cNvPr>
          <p:cNvSpPr txBox="1"/>
          <p:nvPr/>
        </p:nvSpPr>
        <p:spPr>
          <a:xfrm>
            <a:off x="6545700" y="4166949"/>
            <a:ext cx="5268609"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Prophet model achieved a Mean Absolute Error (MAE) of 0.3445 and a Mean Absolute Percentage Error (MAPE) of 17.65%, indicating</a:t>
            </a:r>
            <a:r>
              <a:rPr lang="en-US" sz="2000" dirty="0"/>
              <a:t> </a:t>
            </a:r>
            <a:r>
              <a:rPr lang="en-US" sz="2000" dirty="0">
                <a:solidFill>
                  <a:schemeClr val="bg1"/>
                </a:solidFill>
                <a:latin typeface="Times New Roman" panose="02020603050405020304" pitchFamily="18" charset="0"/>
                <a:cs typeface="Times New Roman" panose="02020603050405020304" pitchFamily="18" charset="0"/>
              </a:rPr>
              <a:t>reasonable accuracy in absolute and relative terms..</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RMSE error was 0.5455, and the R</a:t>
            </a:r>
            <a:r>
              <a:rPr lang="en-US" sz="2000" baseline="30000" dirty="0">
                <a:solidFill>
                  <a:schemeClr val="bg1"/>
                </a:solidFill>
                <a:latin typeface="Times New Roman" panose="02020603050405020304" pitchFamily="18" charset="0"/>
                <a:cs typeface="Times New Roman" panose="02020603050405020304" pitchFamily="18" charset="0"/>
              </a:rPr>
              <a:t>2</a:t>
            </a:r>
            <a:r>
              <a:rPr lang="en-US" sz="2000" dirty="0">
                <a:solidFill>
                  <a:schemeClr val="bg1"/>
                </a:solidFill>
                <a:latin typeface="Times New Roman" panose="02020603050405020304" pitchFamily="18" charset="0"/>
                <a:cs typeface="Times New Roman" panose="02020603050405020304" pitchFamily="18" charset="0"/>
              </a:rPr>
              <a:t> value of 0.7969 showed that the model was able to explain nearly 80% of the variance in carbon credit trading trends, demonstrating strong predictive capability for time series forecasting.</a:t>
            </a:r>
          </a:p>
          <a:p>
            <a:pPr marL="342900" indent="-342900" algn="just">
              <a:buFont typeface="Arial" panose="020B0604020202020204" pitchFamily="34" charset="0"/>
              <a:buChar char="•"/>
            </a:pP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8E9F2C6-2D2B-4C8E-1975-CA98B9D784DF}"/>
              </a:ext>
            </a:extLst>
          </p:cNvPr>
          <p:cNvSpPr txBox="1"/>
          <p:nvPr/>
        </p:nvSpPr>
        <p:spPr>
          <a:xfrm>
            <a:off x="12313367" y="3859173"/>
            <a:ext cx="5518005" cy="409342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err="1">
                <a:solidFill>
                  <a:schemeClr val="bg1"/>
                </a:solidFill>
                <a:latin typeface="Times New Roman" panose="02020603050405020304" pitchFamily="18" charset="0"/>
                <a:cs typeface="Times New Roman" panose="02020603050405020304" pitchFamily="18" charset="0"/>
              </a:rPr>
              <a:t>XGBoost</a:t>
            </a:r>
            <a:r>
              <a:rPr lang="en-US" sz="2000" dirty="0">
                <a:solidFill>
                  <a:schemeClr val="bg1"/>
                </a:solidFill>
                <a:latin typeface="Times New Roman" panose="02020603050405020304" pitchFamily="18" charset="0"/>
                <a:cs typeface="Times New Roman" panose="02020603050405020304" pitchFamily="18" charset="0"/>
              </a:rPr>
              <a:t> model was applied using lag features of one, two, and three days to obtain short-term dependencies on the prices of carbon credits. </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data was divided into training and testing sets without randomization to maintain the time sequence.</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analysis results revealed Mean Absolute Error of 0.2825, Root Mean Squared Error of 0.3394, and R</a:t>
            </a:r>
            <a:r>
              <a:rPr lang="en-US" sz="2000" baseline="30000" dirty="0">
                <a:solidFill>
                  <a:schemeClr val="bg1"/>
                </a:solidFill>
                <a:latin typeface="Times New Roman" panose="02020603050405020304" pitchFamily="18" charset="0"/>
                <a:cs typeface="Times New Roman" panose="02020603050405020304" pitchFamily="18" charset="0"/>
              </a:rPr>
              <a:t>2</a:t>
            </a:r>
            <a:r>
              <a:rPr lang="en-US" sz="2000" dirty="0">
                <a:solidFill>
                  <a:schemeClr val="bg1"/>
                </a:solidFill>
                <a:latin typeface="Times New Roman" panose="02020603050405020304" pitchFamily="18" charset="0"/>
                <a:cs typeface="Times New Roman" panose="02020603050405020304" pitchFamily="18" charset="0"/>
              </a:rPr>
              <a:t> of 0.5693, indicating that </a:t>
            </a:r>
            <a:r>
              <a:rPr lang="en-US" sz="2000" dirty="0" err="1">
                <a:solidFill>
                  <a:schemeClr val="bg1"/>
                </a:solidFill>
                <a:latin typeface="Times New Roman" panose="02020603050405020304" pitchFamily="18" charset="0"/>
                <a:cs typeface="Times New Roman" panose="02020603050405020304" pitchFamily="18" charset="0"/>
              </a:rPr>
              <a:t>XGBoost</a:t>
            </a:r>
            <a:r>
              <a:rPr lang="en-US" sz="2000" dirty="0">
                <a:solidFill>
                  <a:schemeClr val="bg1"/>
                </a:solidFill>
                <a:latin typeface="Times New Roman" panose="02020603050405020304" pitchFamily="18" charset="0"/>
                <a:cs typeface="Times New Roman" panose="02020603050405020304" pitchFamily="18" charset="0"/>
              </a:rPr>
              <a:t> had relatively low prediction errors but was not able to capture the overall variation in price changes, and it is therefore ineffective in long-term forecasting compared to Prophet</a:t>
            </a:r>
            <a:r>
              <a:rPr lang="en-US" dirty="0"/>
              <a:t>.</a:t>
            </a:r>
            <a:endParaRPr lang="en-IN" dirty="0"/>
          </a:p>
        </p:txBody>
      </p:sp>
    </p:spTree>
    <p:extLst>
      <p:ext uri="{BB962C8B-B14F-4D97-AF65-F5344CB8AC3E}">
        <p14:creationId xmlns:p14="http://schemas.microsoft.com/office/powerpoint/2010/main" val="334198503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18288000" cy="10287000"/>
          </a:xfrm>
          <a:custGeom>
            <a:avLst/>
            <a:gdLst/>
            <a:ahLst/>
            <a:cxnLst/>
            <a:rect l="l" t="t" r="r" b="b"/>
            <a:pathLst>
              <a:path w="4136219" h="3896895">
                <a:moveTo>
                  <a:pt x="4136219" y="3896895"/>
                </a:moveTo>
                <a:lnTo>
                  <a:pt x="0" y="3896895"/>
                </a:lnTo>
                <a:lnTo>
                  <a:pt x="0" y="0"/>
                </a:lnTo>
                <a:lnTo>
                  <a:pt x="1859638" y="0"/>
                </a:lnTo>
                <a:cubicBezTo>
                  <a:pt x="3117846" y="0"/>
                  <a:pt x="4136219" y="468068"/>
                  <a:pt x="4136219" y="1044476"/>
                </a:cubicBezTo>
                <a:lnTo>
                  <a:pt x="4136219" y="3896895"/>
                </a:lnTo>
                <a:close/>
              </a:path>
            </a:pathLst>
          </a:custGeom>
          <a:blipFill>
            <a:blip r:embed="rId2">
              <a:alphaModFix amt="85000"/>
            </a:blip>
            <a:stretch>
              <a:fillRect l="-20572" r="-20572"/>
            </a:stretch>
          </a:blipFill>
        </p:spPr>
        <p:txBody>
          <a:bodyPr/>
          <a:lstStyle/>
          <a:p>
            <a:endParaRPr lang="en-IN" dirty="0"/>
          </a:p>
        </p:txBody>
      </p:sp>
      <p:grpSp>
        <p:nvGrpSpPr>
          <p:cNvPr id="4" name="Group 4"/>
          <p:cNvGrpSpPr/>
          <p:nvPr/>
        </p:nvGrpSpPr>
        <p:grpSpPr>
          <a:xfrm>
            <a:off x="0" y="940350"/>
            <a:ext cx="14400584" cy="1392337"/>
            <a:chOff x="0" y="0"/>
            <a:chExt cx="2186563" cy="341222"/>
          </a:xfrm>
        </p:grpSpPr>
        <p:sp>
          <p:nvSpPr>
            <p:cNvPr id="5" name="Freeform 5"/>
            <p:cNvSpPr/>
            <p:nvPr/>
          </p:nvSpPr>
          <p:spPr>
            <a:xfrm>
              <a:off x="0" y="0"/>
              <a:ext cx="2186563" cy="341222"/>
            </a:xfrm>
            <a:custGeom>
              <a:avLst/>
              <a:gdLst/>
              <a:ahLst/>
              <a:cxnLst/>
              <a:rect l="l" t="t" r="r" b="b"/>
              <a:pathLst>
                <a:path w="2186563" h="341222">
                  <a:moveTo>
                    <a:pt x="44254" y="0"/>
                  </a:moveTo>
                  <a:lnTo>
                    <a:pt x="2142309" y="0"/>
                  </a:lnTo>
                  <a:cubicBezTo>
                    <a:pt x="2166750" y="0"/>
                    <a:pt x="2186563" y="19813"/>
                    <a:pt x="2186563" y="44254"/>
                  </a:cubicBezTo>
                  <a:lnTo>
                    <a:pt x="2186563" y="296968"/>
                  </a:lnTo>
                  <a:cubicBezTo>
                    <a:pt x="2186563" y="308705"/>
                    <a:pt x="2181900" y="319961"/>
                    <a:pt x="2173601" y="328260"/>
                  </a:cubicBezTo>
                  <a:cubicBezTo>
                    <a:pt x="2165302" y="336560"/>
                    <a:pt x="2154046" y="341222"/>
                    <a:pt x="2142309" y="341222"/>
                  </a:cubicBezTo>
                  <a:lnTo>
                    <a:pt x="44254" y="341222"/>
                  </a:lnTo>
                  <a:cubicBezTo>
                    <a:pt x="32517" y="341222"/>
                    <a:pt x="21261" y="336560"/>
                    <a:pt x="12962" y="328260"/>
                  </a:cubicBezTo>
                  <a:cubicBezTo>
                    <a:pt x="4662" y="319961"/>
                    <a:pt x="0" y="308705"/>
                    <a:pt x="0" y="296968"/>
                  </a:cubicBezTo>
                  <a:lnTo>
                    <a:pt x="0" y="44254"/>
                  </a:lnTo>
                  <a:cubicBezTo>
                    <a:pt x="0" y="32517"/>
                    <a:pt x="4662" y="21261"/>
                    <a:pt x="12962" y="12962"/>
                  </a:cubicBezTo>
                  <a:cubicBezTo>
                    <a:pt x="21261" y="4662"/>
                    <a:pt x="32517" y="0"/>
                    <a:pt x="44254" y="0"/>
                  </a:cubicBezTo>
                  <a:close/>
                </a:path>
              </a:pathLst>
            </a:custGeom>
            <a:solidFill>
              <a:srgbClr val="61804E"/>
            </a:solidFill>
          </p:spPr>
        </p:sp>
        <p:sp>
          <p:nvSpPr>
            <p:cNvPr id="6" name="TextBox 6"/>
            <p:cNvSpPr txBox="1"/>
            <p:nvPr/>
          </p:nvSpPr>
          <p:spPr>
            <a:xfrm>
              <a:off x="0" y="-47625"/>
              <a:ext cx="2186563" cy="388847"/>
            </a:xfrm>
            <a:prstGeom prst="rect">
              <a:avLst/>
            </a:prstGeom>
          </p:spPr>
          <p:txBody>
            <a:bodyPr lIns="50800" tIns="50800" rIns="50800" bIns="50800" rtlCol="0" anchor="ctr"/>
            <a:lstStyle/>
            <a:p>
              <a:pPr algn="ctr">
                <a:lnSpc>
                  <a:spcPts val="3296"/>
                </a:lnSpc>
              </a:pPr>
              <a:endParaRPr/>
            </a:p>
          </p:txBody>
        </p:sp>
      </p:grpSp>
      <p:sp>
        <p:nvSpPr>
          <p:cNvPr id="7" name="TextBox 7"/>
          <p:cNvSpPr txBox="1"/>
          <p:nvPr/>
        </p:nvSpPr>
        <p:spPr>
          <a:xfrm>
            <a:off x="2017401" y="1217695"/>
            <a:ext cx="12095151" cy="825932"/>
          </a:xfrm>
          <a:prstGeom prst="rect">
            <a:avLst/>
          </a:prstGeom>
        </p:spPr>
        <p:txBody>
          <a:bodyPr wrap="square" lIns="0" tIns="0" rIns="0" bIns="0" rtlCol="0" anchor="t">
            <a:spAutoFit/>
          </a:bodyPr>
          <a:lstStyle/>
          <a:p>
            <a:pPr algn="l">
              <a:lnSpc>
                <a:spcPts val="6859"/>
              </a:lnSpc>
            </a:pPr>
            <a:r>
              <a:rPr lang="en-US" sz="5400" b="1" dirty="0">
                <a:solidFill>
                  <a:srgbClr val="FFE14D"/>
                </a:solidFill>
                <a:latin typeface="Times New Roman" panose="02020603050405020304" pitchFamily="18" charset="0"/>
                <a:ea typeface="Open Sauce Heavy"/>
                <a:cs typeface="Times New Roman" panose="02020603050405020304" pitchFamily="18" charset="0"/>
                <a:sym typeface="Open Sauce Heavy"/>
              </a:rPr>
              <a:t>Benchmarking of India’s Framework</a:t>
            </a:r>
          </a:p>
        </p:txBody>
      </p:sp>
      <p:grpSp>
        <p:nvGrpSpPr>
          <p:cNvPr id="9" name="Group 2">
            <a:extLst>
              <a:ext uri="{FF2B5EF4-FFF2-40B4-BE49-F238E27FC236}">
                <a16:creationId xmlns:a16="http://schemas.microsoft.com/office/drawing/2014/main" id="{C2ED1B4A-CC1B-34E8-0960-BF42A532E0A6}"/>
              </a:ext>
            </a:extLst>
          </p:cNvPr>
          <p:cNvGrpSpPr/>
          <p:nvPr/>
        </p:nvGrpSpPr>
        <p:grpSpPr>
          <a:xfrm>
            <a:off x="863080" y="2194792"/>
            <a:ext cx="7991792" cy="7707396"/>
            <a:chOff x="0" y="-47625"/>
            <a:chExt cx="1235796" cy="830689"/>
          </a:xfrm>
        </p:grpSpPr>
        <p:sp>
          <p:nvSpPr>
            <p:cNvPr id="10" name="Freeform 3">
              <a:extLst>
                <a:ext uri="{FF2B5EF4-FFF2-40B4-BE49-F238E27FC236}">
                  <a16:creationId xmlns:a16="http://schemas.microsoft.com/office/drawing/2014/main" id="{174109C2-F073-1C1B-D31E-B502B49BEE01}"/>
                </a:ext>
              </a:extLst>
            </p:cNvPr>
            <p:cNvSpPr/>
            <p:nvPr/>
          </p:nvSpPr>
          <p:spPr>
            <a:xfrm>
              <a:off x="0" y="0"/>
              <a:ext cx="1235796"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txBody>
            <a:bodyPr/>
            <a:lstStyle/>
            <a:p>
              <a:endParaRPr lang="en-IN" dirty="0"/>
            </a:p>
          </p:txBody>
        </p:sp>
        <p:sp>
          <p:nvSpPr>
            <p:cNvPr id="11" name="TextBox 4">
              <a:extLst>
                <a:ext uri="{FF2B5EF4-FFF2-40B4-BE49-F238E27FC236}">
                  <a16:creationId xmlns:a16="http://schemas.microsoft.com/office/drawing/2014/main" id="{136FA2AC-93CA-17B0-C1A4-FA391368D6A9}"/>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15" name="Group 2">
            <a:extLst>
              <a:ext uri="{FF2B5EF4-FFF2-40B4-BE49-F238E27FC236}">
                <a16:creationId xmlns:a16="http://schemas.microsoft.com/office/drawing/2014/main" id="{F2C3B6D1-1617-BD39-418E-10F28FAD9CEC}"/>
              </a:ext>
            </a:extLst>
          </p:cNvPr>
          <p:cNvGrpSpPr/>
          <p:nvPr/>
        </p:nvGrpSpPr>
        <p:grpSpPr>
          <a:xfrm>
            <a:off x="9256174" y="2194792"/>
            <a:ext cx="7991792" cy="7707396"/>
            <a:chOff x="0" y="-47625"/>
            <a:chExt cx="1235796" cy="830689"/>
          </a:xfrm>
        </p:grpSpPr>
        <p:sp>
          <p:nvSpPr>
            <p:cNvPr id="16" name="Freeform 3">
              <a:extLst>
                <a:ext uri="{FF2B5EF4-FFF2-40B4-BE49-F238E27FC236}">
                  <a16:creationId xmlns:a16="http://schemas.microsoft.com/office/drawing/2014/main" id="{78A47B9C-6480-C697-906F-6F6089180E12}"/>
                </a:ext>
              </a:extLst>
            </p:cNvPr>
            <p:cNvSpPr/>
            <p:nvPr/>
          </p:nvSpPr>
          <p:spPr>
            <a:xfrm>
              <a:off x="0" y="0"/>
              <a:ext cx="1235796"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txBody>
            <a:bodyPr/>
            <a:lstStyle/>
            <a:p>
              <a:endParaRPr lang="en-IN" dirty="0"/>
            </a:p>
          </p:txBody>
        </p:sp>
        <p:sp>
          <p:nvSpPr>
            <p:cNvPr id="17" name="TextBox 4">
              <a:extLst>
                <a:ext uri="{FF2B5EF4-FFF2-40B4-BE49-F238E27FC236}">
                  <a16:creationId xmlns:a16="http://schemas.microsoft.com/office/drawing/2014/main" id="{00C18B5E-562E-55D0-81AB-7863713894B1}"/>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sp>
        <p:nvSpPr>
          <p:cNvPr id="18" name="TextBox 17">
            <a:extLst>
              <a:ext uri="{FF2B5EF4-FFF2-40B4-BE49-F238E27FC236}">
                <a16:creationId xmlns:a16="http://schemas.microsoft.com/office/drawing/2014/main" id="{604ED6FD-AAD4-FADB-9188-BC7852EC0F00}"/>
              </a:ext>
            </a:extLst>
          </p:cNvPr>
          <p:cNvSpPr txBox="1"/>
          <p:nvPr/>
        </p:nvSpPr>
        <p:spPr>
          <a:xfrm>
            <a:off x="1511660" y="3033077"/>
            <a:ext cx="5688632" cy="523220"/>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Current State of Technology Usage</a:t>
            </a:r>
            <a:endParaRPr lang="en-IN" sz="2800" dirty="0">
              <a:solidFill>
                <a:srgbClr val="FFE14D"/>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8C0853A-CCE0-86B3-2FA7-2706D227AF08}"/>
              </a:ext>
            </a:extLst>
          </p:cNvPr>
          <p:cNvSpPr txBox="1"/>
          <p:nvPr/>
        </p:nvSpPr>
        <p:spPr>
          <a:xfrm>
            <a:off x="1639609" y="3624244"/>
            <a:ext cx="6438734" cy="2862322"/>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carbon credit trading system(CCTS) in India is based on digital Monitoring, Reporting and Verification (MRV) to monitor the carbon reduction, and the Bureau of Energy Efficiency (BEE) supervises the processes, and the Accredited Carbon Verification Agency (ACVA) conducts the third-party audit. The issuance and trading of the Carbon credit certificate will be recorded in a national carbon registry under the management of a grid controller of India through electronic platforms. </a:t>
            </a:r>
          </a:p>
        </p:txBody>
      </p:sp>
      <p:sp>
        <p:nvSpPr>
          <p:cNvPr id="20" name="TextBox 19">
            <a:extLst>
              <a:ext uri="{FF2B5EF4-FFF2-40B4-BE49-F238E27FC236}">
                <a16:creationId xmlns:a16="http://schemas.microsoft.com/office/drawing/2014/main" id="{BB3038D4-B13E-06DD-2154-360E048B2423}"/>
              </a:ext>
            </a:extLst>
          </p:cNvPr>
          <p:cNvSpPr txBox="1"/>
          <p:nvPr/>
        </p:nvSpPr>
        <p:spPr>
          <a:xfrm>
            <a:off x="1510966" y="6568081"/>
            <a:ext cx="6696020" cy="523220"/>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Gaps and Technological Innovations</a:t>
            </a:r>
            <a:endParaRPr lang="en-IN" sz="2800" dirty="0">
              <a:solidFill>
                <a:srgbClr val="FFE14D"/>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8711ADF-54B3-60C7-0A6A-7FD3A744AA52}"/>
              </a:ext>
            </a:extLst>
          </p:cNvPr>
          <p:cNvSpPr txBox="1"/>
          <p:nvPr/>
        </p:nvSpPr>
        <p:spPr>
          <a:xfrm>
            <a:off x="1639609" y="7172816"/>
            <a:ext cx="6696020"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carbon credit system in India has faced low demand, too many credits, high verification costs, poor transparency, and weak links to international markets.</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To fix these issues, the system can use better technologies like blockchain for secure records, smart contracts for real-time monitoring, and IoT sensors for industry tracking.</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Digital trading platforms can also help secure transactions and keep prices stable.</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BEDAC39F-8026-7F63-6474-7A7E1FED90FF}"/>
              </a:ext>
            </a:extLst>
          </p:cNvPr>
          <p:cNvSpPr txBox="1"/>
          <p:nvPr/>
        </p:nvSpPr>
        <p:spPr>
          <a:xfrm>
            <a:off x="10089152" y="3063909"/>
            <a:ext cx="5974844" cy="523220"/>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Global Benchmarking</a:t>
            </a:r>
            <a:endParaRPr lang="en-IN" sz="2800" dirty="0">
              <a:solidFill>
                <a:srgbClr val="FFE14D"/>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FCBCF8C6-BBA2-2BB7-E10E-F56E20BAF6CD}"/>
              </a:ext>
            </a:extLst>
          </p:cNvPr>
          <p:cNvSpPr txBox="1"/>
          <p:nvPr/>
        </p:nvSpPr>
        <p:spPr>
          <a:xfrm>
            <a:off x="10183099" y="3668520"/>
            <a:ext cx="6231889"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Carbon markets like the EU ETS and California’s cap-and-trade use modern MRV systems with AI, remote sensing, and digital tools to track and verify emissions accurately.</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India’s carbon trading market is still new, lacking digital infrastructure and interoperability, so adopting advanced technologies will help align it with global standards.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75C954C-64D2-D680-8934-7D6A6927A37C}"/>
              </a:ext>
            </a:extLst>
          </p:cNvPr>
          <p:cNvSpPr txBox="1"/>
          <p:nvPr/>
        </p:nvSpPr>
        <p:spPr>
          <a:xfrm>
            <a:off x="10019423" y="6267605"/>
            <a:ext cx="6559239" cy="954107"/>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Future Requirements for India’s Carbon Market </a:t>
            </a:r>
            <a:endParaRPr lang="en-IN" sz="2800" dirty="0">
              <a:solidFill>
                <a:srgbClr val="FFE14D"/>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EA6BB123-50F1-8532-BD03-915A55C9B62C}"/>
              </a:ext>
            </a:extLst>
          </p:cNvPr>
          <p:cNvSpPr txBox="1"/>
          <p:nvPr/>
        </p:nvSpPr>
        <p:spPr>
          <a:xfrm>
            <a:off x="10299742" y="7226041"/>
            <a:ext cx="5904656" cy="252376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India should use better monitoring tools and open data, and help small companies report emissions to make the market more transparent and active.</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Following the Paris Agreement and involving private companies and startups can increase trust, encourage new ideas, and connect India to global carbon markets.</a:t>
            </a:r>
          </a:p>
          <a:p>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2688" y="2767236"/>
            <a:ext cx="8980028" cy="6912768"/>
            <a:chOff x="0" y="0"/>
            <a:chExt cx="1106990" cy="783064"/>
          </a:xfrm>
        </p:grpSpPr>
        <p:sp>
          <p:nvSpPr>
            <p:cNvPr id="3" name="Freeform 3"/>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4" name="TextBox 4"/>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11" name="Group 11"/>
          <p:cNvGrpSpPr/>
          <p:nvPr/>
        </p:nvGrpSpPr>
        <p:grpSpPr>
          <a:xfrm>
            <a:off x="21060" y="0"/>
            <a:ext cx="4118065" cy="10287000"/>
            <a:chOff x="0" y="0"/>
            <a:chExt cx="1009221" cy="2764807"/>
          </a:xfrm>
        </p:grpSpPr>
        <p:sp>
          <p:nvSpPr>
            <p:cNvPr id="12" name="Freeform 12"/>
            <p:cNvSpPr/>
            <p:nvPr/>
          </p:nvSpPr>
          <p:spPr>
            <a:xfrm>
              <a:off x="0" y="0"/>
              <a:ext cx="1009221" cy="2764807"/>
            </a:xfrm>
            <a:custGeom>
              <a:avLst/>
              <a:gdLst/>
              <a:ahLst/>
              <a:cxnLst/>
              <a:rect l="l" t="t" r="r" b="b"/>
              <a:pathLst>
                <a:path w="1009221" h="2764807">
                  <a:moveTo>
                    <a:pt x="95879" y="0"/>
                  </a:moveTo>
                  <a:lnTo>
                    <a:pt x="913341" y="0"/>
                  </a:lnTo>
                  <a:cubicBezTo>
                    <a:pt x="966294" y="0"/>
                    <a:pt x="1009221" y="42927"/>
                    <a:pt x="1009221" y="95879"/>
                  </a:cubicBezTo>
                  <a:lnTo>
                    <a:pt x="1009221" y="2668928"/>
                  </a:lnTo>
                  <a:cubicBezTo>
                    <a:pt x="1009221" y="2721880"/>
                    <a:pt x="966294" y="2764807"/>
                    <a:pt x="913341" y="2764807"/>
                  </a:cubicBezTo>
                  <a:lnTo>
                    <a:pt x="95879" y="2764807"/>
                  </a:lnTo>
                  <a:cubicBezTo>
                    <a:pt x="42927" y="2764807"/>
                    <a:pt x="0" y="2721880"/>
                    <a:pt x="0" y="2668928"/>
                  </a:cubicBezTo>
                  <a:lnTo>
                    <a:pt x="0" y="95879"/>
                  </a:lnTo>
                  <a:cubicBezTo>
                    <a:pt x="0" y="42927"/>
                    <a:pt x="42927" y="0"/>
                    <a:pt x="95879" y="0"/>
                  </a:cubicBezTo>
                  <a:close/>
                </a:path>
              </a:pathLst>
            </a:custGeom>
            <a:solidFill>
              <a:srgbClr val="61804E"/>
            </a:solidFill>
          </p:spPr>
        </p:sp>
        <p:sp>
          <p:nvSpPr>
            <p:cNvPr id="13" name="TextBox 13"/>
            <p:cNvSpPr txBox="1"/>
            <p:nvPr/>
          </p:nvSpPr>
          <p:spPr>
            <a:xfrm>
              <a:off x="0" y="-47625"/>
              <a:ext cx="1009221" cy="2812432"/>
            </a:xfrm>
            <a:prstGeom prst="rect">
              <a:avLst/>
            </a:prstGeom>
          </p:spPr>
          <p:txBody>
            <a:bodyPr lIns="50800" tIns="50800" rIns="50800" bIns="50800" rtlCol="0" anchor="ctr"/>
            <a:lstStyle/>
            <a:p>
              <a:pPr algn="ctr">
                <a:lnSpc>
                  <a:spcPts val="3296"/>
                </a:lnSpc>
              </a:pPr>
              <a:endParaRPr/>
            </a:p>
          </p:txBody>
        </p:sp>
      </p:grpSp>
      <p:sp>
        <p:nvSpPr>
          <p:cNvPr id="14" name="TextBox 14"/>
          <p:cNvSpPr txBox="1"/>
          <p:nvPr/>
        </p:nvSpPr>
        <p:spPr>
          <a:xfrm>
            <a:off x="7767497" y="1246028"/>
            <a:ext cx="9435219" cy="1102866"/>
          </a:xfrm>
          <a:prstGeom prst="rect">
            <a:avLst/>
          </a:prstGeom>
        </p:spPr>
        <p:txBody>
          <a:bodyPr lIns="0" tIns="0" rIns="0" bIns="0" rtlCol="0" anchor="t">
            <a:spAutoFit/>
          </a:bodyPr>
          <a:lstStyle/>
          <a:p>
            <a:pPr algn="l">
              <a:lnSpc>
                <a:spcPts val="8568"/>
              </a:lnSpc>
            </a:pPr>
            <a:r>
              <a:rPr lang="en-US" sz="8000" b="1" dirty="0">
                <a:solidFill>
                  <a:srgbClr val="61804E"/>
                </a:solidFill>
                <a:latin typeface="Times New Roman" panose="02020603050405020304" pitchFamily="18" charset="0"/>
                <a:ea typeface="Open Sauce Heavy"/>
                <a:cs typeface="Times New Roman" panose="02020603050405020304" pitchFamily="18" charset="0"/>
                <a:sym typeface="Open Sauce Heavy"/>
              </a:rPr>
              <a:t>Conclusion</a:t>
            </a:r>
          </a:p>
        </p:txBody>
      </p:sp>
      <p:grpSp>
        <p:nvGrpSpPr>
          <p:cNvPr id="21" name="Group 21"/>
          <p:cNvGrpSpPr/>
          <p:nvPr/>
        </p:nvGrpSpPr>
        <p:grpSpPr>
          <a:xfrm>
            <a:off x="1516629" y="1694476"/>
            <a:ext cx="5294503" cy="8592524"/>
            <a:chOff x="0" y="0"/>
            <a:chExt cx="4464010" cy="7244706"/>
          </a:xfrm>
        </p:grpSpPr>
        <p:sp>
          <p:nvSpPr>
            <p:cNvPr id="22" name="Freeform 22"/>
            <p:cNvSpPr/>
            <p:nvPr/>
          </p:nvSpPr>
          <p:spPr>
            <a:xfrm>
              <a:off x="0" y="0"/>
              <a:ext cx="4464010" cy="7244707"/>
            </a:xfrm>
            <a:custGeom>
              <a:avLst/>
              <a:gdLst/>
              <a:ahLst/>
              <a:cxnLst/>
              <a:rect l="l" t="t" r="r" b="b"/>
              <a:pathLst>
                <a:path w="4464010" h="7244707">
                  <a:moveTo>
                    <a:pt x="4464010" y="7244707"/>
                  </a:moveTo>
                  <a:lnTo>
                    <a:pt x="0" y="7244707"/>
                  </a:lnTo>
                  <a:lnTo>
                    <a:pt x="0" y="0"/>
                  </a:lnTo>
                  <a:lnTo>
                    <a:pt x="2007013" y="0"/>
                  </a:lnTo>
                  <a:cubicBezTo>
                    <a:pt x="3364932" y="0"/>
                    <a:pt x="4464010" y="870183"/>
                    <a:pt x="4464010" y="1941783"/>
                  </a:cubicBezTo>
                  <a:lnTo>
                    <a:pt x="4464010" y="7244707"/>
                  </a:lnTo>
                  <a:close/>
                </a:path>
              </a:pathLst>
            </a:custGeom>
            <a:blipFill>
              <a:blip r:embed="rId2"/>
              <a:stretch>
                <a:fillRect l="-71680" r="-71680"/>
              </a:stretch>
            </a:blipFill>
          </p:spPr>
        </p:sp>
      </p:grpSp>
      <p:sp>
        <p:nvSpPr>
          <p:cNvPr id="23" name="TextBox 22">
            <a:extLst>
              <a:ext uri="{FF2B5EF4-FFF2-40B4-BE49-F238E27FC236}">
                <a16:creationId xmlns:a16="http://schemas.microsoft.com/office/drawing/2014/main" id="{880C6181-B320-B6BB-26C5-8F0A1098FF9F}"/>
              </a:ext>
            </a:extLst>
          </p:cNvPr>
          <p:cNvSpPr txBox="1"/>
          <p:nvPr/>
        </p:nvSpPr>
        <p:spPr>
          <a:xfrm>
            <a:off x="9179520" y="3452876"/>
            <a:ext cx="6912768" cy="5632311"/>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This study examined the global blockchain-based carbon credit market using liquidity and predictive models.</a:t>
            </a:r>
            <a:br>
              <a:rPr lang="en-US" sz="2000" dirty="0">
                <a:solidFill>
                  <a:schemeClr val="bg1"/>
                </a:solidFill>
                <a:latin typeface="Times New Roman" panose="02020603050405020304" pitchFamily="18" charset="0"/>
                <a:cs typeface="Times New Roman" panose="02020603050405020304" pitchFamily="18" charset="0"/>
              </a:rPr>
            </a:br>
            <a:r>
              <a:rPr lang="en-US" sz="2000" dirty="0">
                <a:solidFill>
                  <a:schemeClr val="bg1"/>
                </a:solidFill>
                <a:latin typeface="Times New Roman" panose="02020603050405020304" pitchFamily="18" charset="0"/>
                <a:cs typeface="Times New Roman" panose="02020603050405020304" pitchFamily="18" charset="0"/>
              </a:rPr>
              <a:t>Liquidity analysis showed that while average daily returns were low, there were sudden spikes and high </a:t>
            </a:r>
            <a:r>
              <a:rPr lang="en-US" sz="2000" dirty="0" err="1">
                <a:solidFill>
                  <a:schemeClr val="bg1"/>
                </a:solidFill>
                <a:latin typeface="Times New Roman" panose="02020603050405020304" pitchFamily="18" charset="0"/>
                <a:cs typeface="Times New Roman" panose="02020603050405020304" pitchFamily="18" charset="0"/>
              </a:rPr>
              <a:t>Amihud</a:t>
            </a:r>
            <a:r>
              <a:rPr lang="en-US" sz="2000" dirty="0">
                <a:solidFill>
                  <a:schemeClr val="bg1"/>
                </a:solidFill>
                <a:latin typeface="Times New Roman" panose="02020603050405020304" pitchFamily="18" charset="0"/>
                <a:cs typeface="Times New Roman" panose="02020603050405020304" pitchFamily="18" charset="0"/>
              </a:rPr>
              <a:t> Illiquidity Ratios, indicating occasional illiquidity and market fragility.</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Predictive models confirmed this volatility, with Linear Regression useful for short-term forecasts and Prophet and </a:t>
            </a:r>
            <a:r>
              <a:rPr lang="en-US" sz="2000" dirty="0" err="1">
                <a:solidFill>
                  <a:schemeClr val="bg1"/>
                </a:solidFill>
                <a:latin typeface="Times New Roman" panose="02020603050405020304" pitchFamily="18" charset="0"/>
                <a:cs typeface="Times New Roman" panose="02020603050405020304" pitchFamily="18" charset="0"/>
              </a:rPr>
              <a:t>XGBoost</a:t>
            </a:r>
            <a:r>
              <a:rPr lang="en-US" sz="2000" dirty="0">
                <a:solidFill>
                  <a:schemeClr val="bg1"/>
                </a:solidFill>
                <a:latin typeface="Times New Roman" panose="02020603050405020304" pitchFamily="18" charset="0"/>
                <a:cs typeface="Times New Roman" panose="02020603050405020304" pitchFamily="18" charset="0"/>
              </a:rPr>
              <a:t> capturing complex patterns and extreme trends.</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India’s carbon credit framework follows international standards through the 2022 Energy Conservation Act and upcoming CCTS (2025-26). However, it has yet to adopt technologies like AI and blockchain that drive best practices globally. </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Improving digital infrastructure, transparency, and predictive analytics will reduce liquidity risks.</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These steps can make India a competitive player in the global carbon credit market.</a:t>
            </a:r>
            <a:endParaRPr lang="en-IN"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19054-D6A7-B299-226F-0154991428E8}"/>
            </a:ext>
          </a:extLst>
        </p:cNvPr>
        <p:cNvGrpSpPr/>
        <p:nvPr/>
      </p:nvGrpSpPr>
      <p:grpSpPr>
        <a:xfrm>
          <a:off x="0" y="0"/>
          <a:ext cx="0" cy="0"/>
          <a:chOff x="0" y="0"/>
          <a:chExt cx="0" cy="0"/>
        </a:xfrm>
      </p:grpSpPr>
      <p:grpSp>
        <p:nvGrpSpPr>
          <p:cNvPr id="12" name="Group 21">
            <a:extLst>
              <a:ext uri="{FF2B5EF4-FFF2-40B4-BE49-F238E27FC236}">
                <a16:creationId xmlns:a16="http://schemas.microsoft.com/office/drawing/2014/main" id="{7F9339C9-6302-C6C7-D0F3-7EE3F82BDCE8}"/>
              </a:ext>
            </a:extLst>
          </p:cNvPr>
          <p:cNvGrpSpPr/>
          <p:nvPr/>
        </p:nvGrpSpPr>
        <p:grpSpPr>
          <a:xfrm>
            <a:off x="1" y="0"/>
            <a:ext cx="18288000" cy="10287000"/>
            <a:chOff x="-6274259" y="-312928"/>
            <a:chExt cx="15419354" cy="8673388"/>
          </a:xfrm>
        </p:grpSpPr>
        <p:sp>
          <p:nvSpPr>
            <p:cNvPr id="14" name="Freeform 22">
              <a:extLst>
                <a:ext uri="{FF2B5EF4-FFF2-40B4-BE49-F238E27FC236}">
                  <a16:creationId xmlns:a16="http://schemas.microsoft.com/office/drawing/2014/main" id="{5D2175BC-2108-1C62-58F3-E7CBAA2BE2B7}"/>
                </a:ext>
              </a:extLst>
            </p:cNvPr>
            <p:cNvSpPr/>
            <p:nvPr/>
          </p:nvSpPr>
          <p:spPr>
            <a:xfrm>
              <a:off x="-6274259" y="-312928"/>
              <a:ext cx="15419354" cy="8673388"/>
            </a:xfrm>
            <a:custGeom>
              <a:avLst/>
              <a:gdLst/>
              <a:ahLst/>
              <a:cxnLst/>
              <a:rect l="l" t="t" r="r" b="b"/>
              <a:pathLst>
                <a:path w="4464010" h="7244707">
                  <a:moveTo>
                    <a:pt x="4464010" y="7244707"/>
                  </a:moveTo>
                  <a:lnTo>
                    <a:pt x="0" y="7244707"/>
                  </a:lnTo>
                  <a:lnTo>
                    <a:pt x="0" y="0"/>
                  </a:lnTo>
                  <a:lnTo>
                    <a:pt x="2007013" y="0"/>
                  </a:lnTo>
                  <a:cubicBezTo>
                    <a:pt x="3364932" y="0"/>
                    <a:pt x="4464010" y="870183"/>
                    <a:pt x="4464010" y="1941783"/>
                  </a:cubicBezTo>
                  <a:lnTo>
                    <a:pt x="4464010" y="7244707"/>
                  </a:lnTo>
                  <a:close/>
                </a:path>
              </a:pathLst>
            </a:custGeom>
            <a:blipFill>
              <a:blip r:embed="rId2">
                <a:alphaModFix amt="48000"/>
              </a:blip>
              <a:stretch>
                <a:fillRect l="-71909" r="-71909"/>
              </a:stretch>
            </a:blipFill>
          </p:spPr>
          <p:txBody>
            <a:bodyPr/>
            <a:lstStyle/>
            <a:p>
              <a:endParaRPr lang="en-IN" dirty="0"/>
            </a:p>
          </p:txBody>
        </p:sp>
      </p:grpSp>
      <p:grpSp>
        <p:nvGrpSpPr>
          <p:cNvPr id="8" name="Group 8">
            <a:extLst>
              <a:ext uri="{FF2B5EF4-FFF2-40B4-BE49-F238E27FC236}">
                <a16:creationId xmlns:a16="http://schemas.microsoft.com/office/drawing/2014/main" id="{1B56A2B4-5337-E92D-6583-7C4E2640F2E8}"/>
              </a:ext>
            </a:extLst>
          </p:cNvPr>
          <p:cNvGrpSpPr/>
          <p:nvPr/>
        </p:nvGrpSpPr>
        <p:grpSpPr>
          <a:xfrm>
            <a:off x="1079104" y="3919364"/>
            <a:ext cx="16489832" cy="2088232"/>
            <a:chOff x="0" y="0"/>
            <a:chExt cx="2361505" cy="341222"/>
          </a:xfrm>
        </p:grpSpPr>
        <p:sp>
          <p:nvSpPr>
            <p:cNvPr id="9" name="Freeform 9">
              <a:extLst>
                <a:ext uri="{FF2B5EF4-FFF2-40B4-BE49-F238E27FC236}">
                  <a16:creationId xmlns:a16="http://schemas.microsoft.com/office/drawing/2014/main" id="{941EF68A-56AD-73A2-A434-CE936B41C205}"/>
                </a:ext>
              </a:extLst>
            </p:cNvPr>
            <p:cNvSpPr/>
            <p:nvPr/>
          </p:nvSpPr>
          <p:spPr>
            <a:xfrm>
              <a:off x="0" y="0"/>
              <a:ext cx="2361505" cy="341222"/>
            </a:xfrm>
            <a:custGeom>
              <a:avLst/>
              <a:gdLst/>
              <a:ahLst/>
              <a:cxnLst/>
              <a:rect l="l" t="t" r="r" b="b"/>
              <a:pathLst>
                <a:path w="2361505" h="341222">
                  <a:moveTo>
                    <a:pt x="40975" y="0"/>
                  </a:moveTo>
                  <a:lnTo>
                    <a:pt x="2320529" y="0"/>
                  </a:lnTo>
                  <a:cubicBezTo>
                    <a:pt x="2343160" y="0"/>
                    <a:pt x="2361505" y="18345"/>
                    <a:pt x="2361505" y="40975"/>
                  </a:cubicBezTo>
                  <a:lnTo>
                    <a:pt x="2361505" y="300247"/>
                  </a:lnTo>
                  <a:cubicBezTo>
                    <a:pt x="2361505" y="322877"/>
                    <a:pt x="2343160" y="341222"/>
                    <a:pt x="2320529" y="341222"/>
                  </a:cubicBezTo>
                  <a:lnTo>
                    <a:pt x="40975" y="341222"/>
                  </a:lnTo>
                  <a:cubicBezTo>
                    <a:pt x="18345" y="341222"/>
                    <a:pt x="0" y="322877"/>
                    <a:pt x="0" y="300247"/>
                  </a:cubicBezTo>
                  <a:lnTo>
                    <a:pt x="0" y="40975"/>
                  </a:lnTo>
                  <a:cubicBezTo>
                    <a:pt x="0" y="18345"/>
                    <a:pt x="18345" y="0"/>
                    <a:pt x="40975" y="0"/>
                  </a:cubicBezTo>
                  <a:close/>
                </a:path>
              </a:pathLst>
            </a:custGeom>
            <a:solidFill>
              <a:srgbClr val="61804E"/>
            </a:solidFill>
          </p:spPr>
          <p:txBody>
            <a:bodyPr/>
            <a:lstStyle/>
            <a:p>
              <a:endParaRPr lang="en-IN" dirty="0"/>
            </a:p>
          </p:txBody>
        </p:sp>
        <p:sp>
          <p:nvSpPr>
            <p:cNvPr id="10" name="TextBox 10" hidden="1">
              <a:extLst>
                <a:ext uri="{FF2B5EF4-FFF2-40B4-BE49-F238E27FC236}">
                  <a16:creationId xmlns:a16="http://schemas.microsoft.com/office/drawing/2014/main" id="{16DE627D-44C8-27D8-D3AA-720ABD95E9D2}"/>
                </a:ext>
              </a:extLst>
            </p:cNvPr>
            <p:cNvSpPr txBox="1"/>
            <p:nvPr/>
          </p:nvSpPr>
          <p:spPr>
            <a:xfrm>
              <a:off x="0" y="-47625"/>
              <a:ext cx="2361505" cy="388847"/>
            </a:xfrm>
            <a:prstGeom prst="rect">
              <a:avLst/>
            </a:prstGeom>
          </p:spPr>
          <p:txBody>
            <a:bodyPr lIns="50800" tIns="50800" rIns="50800" bIns="50800" rtlCol="0" anchor="ctr"/>
            <a:lstStyle/>
            <a:p>
              <a:pPr algn="ctr">
                <a:lnSpc>
                  <a:spcPts val="3296"/>
                </a:lnSpc>
              </a:pPr>
              <a:endParaRPr/>
            </a:p>
          </p:txBody>
        </p:sp>
      </p:grpSp>
      <p:sp>
        <p:nvSpPr>
          <p:cNvPr id="11" name="TextBox 11">
            <a:extLst>
              <a:ext uri="{FF2B5EF4-FFF2-40B4-BE49-F238E27FC236}">
                <a16:creationId xmlns:a16="http://schemas.microsoft.com/office/drawing/2014/main" id="{C8CB2188-3A3C-C4B8-93FE-54CD2BF669D6}"/>
              </a:ext>
            </a:extLst>
          </p:cNvPr>
          <p:cNvSpPr txBox="1"/>
          <p:nvPr/>
        </p:nvSpPr>
        <p:spPr>
          <a:xfrm>
            <a:off x="6128026" y="4667408"/>
            <a:ext cx="6608012" cy="952184"/>
          </a:xfrm>
          <a:prstGeom prst="rect">
            <a:avLst/>
          </a:prstGeom>
        </p:spPr>
        <p:txBody>
          <a:bodyPr lIns="0" tIns="0" rIns="0" bIns="0" rtlCol="0" anchor="t">
            <a:spAutoFit/>
          </a:bodyPr>
          <a:lstStyle/>
          <a:p>
            <a:pPr>
              <a:lnSpc>
                <a:spcPts val="6859"/>
              </a:lnSpc>
            </a:pPr>
            <a:r>
              <a:rPr lang="en-US" sz="9600" b="1" dirty="0">
                <a:solidFill>
                  <a:srgbClr val="FFE14D"/>
                </a:solidFill>
                <a:latin typeface="Times New Roman" panose="02020603050405020304" pitchFamily="18" charset="0"/>
                <a:ea typeface="Open Sauce Heavy"/>
                <a:cs typeface="Times New Roman" panose="02020603050405020304" pitchFamily="18" charset="0"/>
                <a:sym typeface="Open Sauce Heavy"/>
              </a:rPr>
              <a:t>T</a:t>
            </a:r>
            <a:r>
              <a:rPr lang="en-IN" sz="9600" b="1" dirty="0">
                <a:solidFill>
                  <a:srgbClr val="FFE14D"/>
                </a:solidFill>
                <a:latin typeface="Times New Roman" panose="02020603050405020304" pitchFamily="18" charset="0"/>
                <a:ea typeface="Open Sauce Heavy"/>
                <a:cs typeface="Times New Roman" panose="02020603050405020304" pitchFamily="18" charset="0"/>
                <a:sym typeface="Open Sauce Heavy"/>
              </a:rPr>
              <a:t>hank you!</a:t>
            </a:r>
            <a:endParaRPr lang="en-US" sz="9600" b="1" dirty="0">
              <a:solidFill>
                <a:srgbClr val="FFE14D"/>
              </a:solidFill>
              <a:latin typeface="Times New Roman" panose="02020603050405020304" pitchFamily="18" charset="0"/>
              <a:ea typeface="Open Sauce Heavy"/>
              <a:cs typeface="Times New Roman" panose="02020603050405020304" pitchFamily="18" charset="0"/>
              <a:sym typeface="Open Sauce Heavy"/>
            </a:endParaRPr>
          </a:p>
        </p:txBody>
      </p:sp>
      <p:sp>
        <p:nvSpPr>
          <p:cNvPr id="13" name="TextBox 13" hidden="1">
            <a:extLst>
              <a:ext uri="{FF2B5EF4-FFF2-40B4-BE49-F238E27FC236}">
                <a16:creationId xmlns:a16="http://schemas.microsoft.com/office/drawing/2014/main" id="{765E37C4-D974-4AFB-7955-2749FED7DC0A}"/>
              </a:ext>
            </a:extLst>
          </p:cNvPr>
          <p:cNvSpPr txBox="1"/>
          <p:nvPr/>
        </p:nvSpPr>
        <p:spPr>
          <a:xfrm>
            <a:off x="3471979" y="8560163"/>
            <a:ext cx="4100719" cy="313676"/>
          </a:xfrm>
          <a:prstGeom prst="rect">
            <a:avLst/>
          </a:prstGeom>
        </p:spPr>
        <p:txBody>
          <a:bodyPr lIns="0" tIns="0" rIns="0" bIns="0" rtlCol="0" anchor="t">
            <a:spAutoFit/>
          </a:bodyPr>
          <a:lstStyle/>
          <a:p>
            <a:pPr algn="l">
              <a:lnSpc>
                <a:spcPts val="2702"/>
              </a:lnSpc>
            </a:pPr>
            <a:r>
              <a:rPr lang="en-US" sz="1683" dirty="0">
                <a:solidFill>
                  <a:srgbClr val="1B1B1E"/>
                </a:solidFill>
                <a:latin typeface="Roboto"/>
                <a:ea typeface="Roboto"/>
                <a:cs typeface="Roboto"/>
                <a:sym typeface="Roboto"/>
              </a:rPr>
              <a:t>.</a:t>
            </a:r>
          </a:p>
        </p:txBody>
      </p:sp>
      <p:sp>
        <p:nvSpPr>
          <p:cNvPr id="20" name="TextBox 13" hidden="1">
            <a:extLst>
              <a:ext uri="{FF2B5EF4-FFF2-40B4-BE49-F238E27FC236}">
                <a16:creationId xmlns:a16="http://schemas.microsoft.com/office/drawing/2014/main" id="{2322E3A3-8FFB-9242-A98B-1507FC551E0C}"/>
              </a:ext>
            </a:extLst>
          </p:cNvPr>
          <p:cNvSpPr txBox="1"/>
          <p:nvPr/>
        </p:nvSpPr>
        <p:spPr>
          <a:xfrm>
            <a:off x="0" y="-177198"/>
            <a:ext cx="4118065" cy="10464198"/>
          </a:xfrm>
          <a:prstGeom prst="rect">
            <a:avLst/>
          </a:prstGeom>
        </p:spPr>
        <p:txBody>
          <a:bodyPr lIns="50800" tIns="50800" rIns="50800" bIns="50800" rtlCol="0" anchor="ctr"/>
          <a:lstStyle/>
          <a:p>
            <a:pPr algn="ctr">
              <a:lnSpc>
                <a:spcPts val="3296"/>
              </a:lnSpc>
            </a:pPr>
            <a:endParaRPr/>
          </a:p>
        </p:txBody>
      </p:sp>
      <p:sp>
        <p:nvSpPr>
          <p:cNvPr id="24" name="TextBox 23" hidden="1">
            <a:extLst>
              <a:ext uri="{FF2B5EF4-FFF2-40B4-BE49-F238E27FC236}">
                <a16:creationId xmlns:a16="http://schemas.microsoft.com/office/drawing/2014/main" id="{A4A90F4B-0271-0FC2-6C3C-0D9983BFA04E}"/>
              </a:ext>
            </a:extLst>
          </p:cNvPr>
          <p:cNvSpPr txBox="1"/>
          <p:nvPr/>
        </p:nvSpPr>
        <p:spPr>
          <a:xfrm>
            <a:off x="3475675" y="3188393"/>
            <a:ext cx="12150202" cy="661207"/>
          </a:xfrm>
          <a:prstGeom prst="rect">
            <a:avLst/>
          </a:prstGeom>
          <a:noFill/>
        </p:spPr>
        <p:txBody>
          <a:bodyPr wrap="square" rtlCol="0">
            <a:spAutoFit/>
          </a:bodyPr>
          <a:lstStyle/>
          <a:p>
            <a:pPr>
              <a:lnSpc>
                <a:spcPct val="150000"/>
              </a:lnSpc>
            </a:pP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4279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88534" y="2203873"/>
            <a:ext cx="5793998" cy="4800911"/>
            <a:chOff x="0" y="0"/>
            <a:chExt cx="1106990" cy="783064"/>
          </a:xfrm>
        </p:grpSpPr>
        <p:sp>
          <p:nvSpPr>
            <p:cNvPr id="3" name="Freeform 3"/>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4" name="TextBox 4"/>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5" name="Group 5"/>
          <p:cNvGrpSpPr/>
          <p:nvPr/>
        </p:nvGrpSpPr>
        <p:grpSpPr>
          <a:xfrm>
            <a:off x="12427212" y="2263567"/>
            <a:ext cx="5605660" cy="4800912"/>
            <a:chOff x="0" y="0"/>
            <a:chExt cx="1106990" cy="783064"/>
          </a:xfrm>
        </p:grpSpPr>
        <p:sp>
          <p:nvSpPr>
            <p:cNvPr id="6" name="Freeform 6"/>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txBody>
            <a:bodyPr/>
            <a:lstStyle/>
            <a:p>
              <a:endParaRPr lang="en-IN" dirty="0"/>
            </a:p>
          </p:txBody>
        </p:sp>
        <p:sp>
          <p:nvSpPr>
            <p:cNvPr id="7" name="TextBox 7"/>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11" name="Group 11"/>
          <p:cNvGrpSpPr/>
          <p:nvPr/>
        </p:nvGrpSpPr>
        <p:grpSpPr>
          <a:xfrm>
            <a:off x="0" y="0"/>
            <a:ext cx="4118065" cy="10287000"/>
            <a:chOff x="0" y="0"/>
            <a:chExt cx="1009221" cy="2764807"/>
          </a:xfrm>
        </p:grpSpPr>
        <p:sp>
          <p:nvSpPr>
            <p:cNvPr id="12" name="Freeform 12"/>
            <p:cNvSpPr/>
            <p:nvPr/>
          </p:nvSpPr>
          <p:spPr>
            <a:xfrm>
              <a:off x="0" y="0"/>
              <a:ext cx="1009221" cy="2764807"/>
            </a:xfrm>
            <a:custGeom>
              <a:avLst/>
              <a:gdLst/>
              <a:ahLst/>
              <a:cxnLst/>
              <a:rect l="l" t="t" r="r" b="b"/>
              <a:pathLst>
                <a:path w="1009221" h="2764807">
                  <a:moveTo>
                    <a:pt x="95879" y="0"/>
                  </a:moveTo>
                  <a:lnTo>
                    <a:pt x="913341" y="0"/>
                  </a:lnTo>
                  <a:cubicBezTo>
                    <a:pt x="966294" y="0"/>
                    <a:pt x="1009221" y="42927"/>
                    <a:pt x="1009221" y="95879"/>
                  </a:cubicBezTo>
                  <a:lnTo>
                    <a:pt x="1009221" y="2668928"/>
                  </a:lnTo>
                  <a:cubicBezTo>
                    <a:pt x="1009221" y="2721880"/>
                    <a:pt x="966294" y="2764807"/>
                    <a:pt x="913341" y="2764807"/>
                  </a:cubicBezTo>
                  <a:lnTo>
                    <a:pt x="95879" y="2764807"/>
                  </a:lnTo>
                  <a:cubicBezTo>
                    <a:pt x="42927" y="2764807"/>
                    <a:pt x="0" y="2721880"/>
                    <a:pt x="0" y="2668928"/>
                  </a:cubicBezTo>
                  <a:lnTo>
                    <a:pt x="0" y="95879"/>
                  </a:lnTo>
                  <a:cubicBezTo>
                    <a:pt x="0" y="42927"/>
                    <a:pt x="42927" y="0"/>
                    <a:pt x="95879" y="0"/>
                  </a:cubicBezTo>
                  <a:close/>
                </a:path>
              </a:pathLst>
            </a:custGeom>
            <a:solidFill>
              <a:srgbClr val="61804E"/>
            </a:solidFill>
          </p:spPr>
        </p:sp>
        <p:sp>
          <p:nvSpPr>
            <p:cNvPr id="13" name="TextBox 13"/>
            <p:cNvSpPr txBox="1"/>
            <p:nvPr/>
          </p:nvSpPr>
          <p:spPr>
            <a:xfrm>
              <a:off x="0" y="-47625"/>
              <a:ext cx="1009221" cy="2812432"/>
            </a:xfrm>
            <a:prstGeom prst="rect">
              <a:avLst/>
            </a:prstGeom>
          </p:spPr>
          <p:txBody>
            <a:bodyPr lIns="50800" tIns="50800" rIns="50800" bIns="50800" rtlCol="0" anchor="ctr"/>
            <a:lstStyle/>
            <a:p>
              <a:pPr algn="ctr">
                <a:lnSpc>
                  <a:spcPts val="3296"/>
                </a:lnSpc>
              </a:pPr>
              <a:endParaRPr/>
            </a:p>
          </p:txBody>
        </p:sp>
      </p:grpSp>
      <p:sp>
        <p:nvSpPr>
          <p:cNvPr id="14" name="TextBox 14"/>
          <p:cNvSpPr txBox="1"/>
          <p:nvPr/>
        </p:nvSpPr>
        <p:spPr>
          <a:xfrm>
            <a:off x="6263680" y="745146"/>
            <a:ext cx="7874318" cy="1102866"/>
          </a:xfrm>
          <a:prstGeom prst="rect">
            <a:avLst/>
          </a:prstGeom>
        </p:spPr>
        <p:txBody>
          <a:bodyPr wrap="square" lIns="0" tIns="0" rIns="0" bIns="0" rtlCol="0" anchor="t">
            <a:spAutoFit/>
          </a:bodyPr>
          <a:lstStyle/>
          <a:p>
            <a:pPr>
              <a:lnSpc>
                <a:spcPts val="8568"/>
              </a:lnSpc>
            </a:pPr>
            <a:r>
              <a:rPr lang="en-IN" sz="7200" b="1" dirty="0">
                <a:solidFill>
                  <a:schemeClr val="accent3">
                    <a:lumMod val="50000"/>
                  </a:schemeClr>
                </a:solidFill>
                <a:latin typeface="Times New Roman" panose="02020603050405020304" pitchFamily="18" charset="0"/>
                <a:cs typeface="Times New Roman" panose="02020603050405020304" pitchFamily="18" charset="0"/>
              </a:rPr>
              <a:t>INTRODUCTION</a:t>
            </a:r>
            <a:endParaRPr lang="en-IN" sz="7200"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15" name="TextBox 15"/>
          <p:cNvSpPr txBox="1"/>
          <p:nvPr/>
        </p:nvSpPr>
        <p:spPr>
          <a:xfrm>
            <a:off x="6868625" y="3127322"/>
            <a:ext cx="4966456" cy="4005905"/>
          </a:xfrm>
          <a:prstGeom prst="rect">
            <a:avLst/>
          </a:prstGeom>
        </p:spPr>
        <p:txBody>
          <a:bodyPr wrap="square" lIns="0" tIns="0" rIns="0" bIns="0" rtlCol="0" anchor="t">
            <a:spAutoFit/>
          </a:bodyPr>
          <a:lstStyle/>
          <a:p>
            <a:pPr marL="285750" indent="-285750" algn="just">
              <a:lnSpc>
                <a:spcPct val="15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One carbon credit is the entitlement to emit one metric ton of carbon dioxide or an equivalent amount of other greenhouse gases. </a:t>
            </a:r>
          </a:p>
          <a:p>
            <a:pPr marL="285750" indent="-285750" algn="just">
              <a:lnSpc>
                <a:spcPct val="15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Credits are generated by activities that cut or eliminate emissions like renewable energy, afforestation, or carbon capture, and can be bought and sold among parties wanting to reduce their emissions. </a:t>
            </a:r>
          </a:p>
          <a:p>
            <a:pPr algn="l">
              <a:lnSpc>
                <a:spcPts val="2687"/>
              </a:lnSpc>
            </a:pPr>
            <a:endParaRPr lang="en-US" sz="1649" dirty="0">
              <a:solidFill>
                <a:srgbClr val="FFFFFF"/>
              </a:solidFill>
              <a:latin typeface="Roboto"/>
              <a:ea typeface="Roboto"/>
              <a:cs typeface="Roboto"/>
              <a:sym typeface="Roboto"/>
            </a:endParaRPr>
          </a:p>
        </p:txBody>
      </p:sp>
      <p:sp>
        <p:nvSpPr>
          <p:cNvPr id="16" name="TextBox 16"/>
          <p:cNvSpPr txBox="1"/>
          <p:nvPr/>
        </p:nvSpPr>
        <p:spPr>
          <a:xfrm>
            <a:off x="6868625" y="2613192"/>
            <a:ext cx="4231218" cy="410369"/>
          </a:xfrm>
          <a:prstGeom prst="rect">
            <a:avLst/>
          </a:prstGeom>
        </p:spPr>
        <p:txBody>
          <a:bodyPr wrap="square" lIns="0" tIns="0" rIns="0" bIns="0" rtlCol="0" anchor="t">
            <a:spAutoFit/>
          </a:bodyPr>
          <a:lstStyle/>
          <a:p>
            <a:pPr algn="l">
              <a:lnSpc>
                <a:spcPts val="3219"/>
              </a:lnSpc>
            </a:pPr>
            <a:r>
              <a:rPr lang="en-US" sz="2800" b="1" dirty="0">
                <a:solidFill>
                  <a:srgbClr val="FFE14D"/>
                </a:solidFill>
                <a:latin typeface="Times New Roman" panose="02020603050405020304" pitchFamily="18" charset="0"/>
                <a:ea typeface="Open Sauce Heavy"/>
                <a:cs typeface="Times New Roman" panose="02020603050405020304" pitchFamily="18" charset="0"/>
                <a:sym typeface="Open Sauce Heavy"/>
              </a:rPr>
              <a:t>What is Carbon Credit?</a:t>
            </a:r>
          </a:p>
        </p:txBody>
      </p:sp>
      <p:sp>
        <p:nvSpPr>
          <p:cNvPr id="17" name="TextBox 17"/>
          <p:cNvSpPr txBox="1"/>
          <p:nvPr/>
        </p:nvSpPr>
        <p:spPr>
          <a:xfrm>
            <a:off x="12689502" y="2611392"/>
            <a:ext cx="5207518" cy="410369"/>
          </a:xfrm>
          <a:prstGeom prst="rect">
            <a:avLst/>
          </a:prstGeom>
        </p:spPr>
        <p:txBody>
          <a:bodyPr wrap="square" lIns="0" tIns="0" rIns="0" bIns="0" rtlCol="0" anchor="t">
            <a:spAutoFit/>
          </a:bodyPr>
          <a:lstStyle/>
          <a:p>
            <a:pPr>
              <a:lnSpc>
                <a:spcPts val="3219"/>
              </a:lnSpc>
            </a:pPr>
            <a:r>
              <a:rPr lang="en-IN" sz="2800" b="1" dirty="0">
                <a:solidFill>
                  <a:srgbClr val="FFE14D"/>
                </a:solidFill>
                <a:latin typeface="Times New Roman" panose="02020603050405020304" pitchFamily="18" charset="0"/>
                <a:cs typeface="Times New Roman" panose="02020603050405020304" pitchFamily="18" charset="0"/>
              </a:rPr>
              <a:t>What is Carbon Credit Trading? </a:t>
            </a:r>
            <a:endParaRPr lang="en-US" sz="2800" b="1" dirty="0">
              <a:solidFill>
                <a:srgbClr val="FFE14D"/>
              </a:solidFill>
              <a:latin typeface="Times New Roman" panose="02020603050405020304" pitchFamily="18" charset="0"/>
              <a:ea typeface="Open Sauce Heavy"/>
              <a:cs typeface="Times New Roman" panose="02020603050405020304" pitchFamily="18" charset="0"/>
              <a:sym typeface="Open Sauce Heavy"/>
            </a:endParaRPr>
          </a:p>
        </p:txBody>
      </p:sp>
      <p:sp>
        <p:nvSpPr>
          <p:cNvPr id="18" name="TextBox 18"/>
          <p:cNvSpPr txBox="1"/>
          <p:nvPr/>
        </p:nvSpPr>
        <p:spPr>
          <a:xfrm>
            <a:off x="9144000" y="7480034"/>
            <a:ext cx="4269318" cy="395081"/>
          </a:xfrm>
          <a:prstGeom prst="rect">
            <a:avLst/>
          </a:prstGeom>
        </p:spPr>
        <p:txBody>
          <a:bodyPr lIns="0" tIns="0" rIns="0" bIns="0" rtlCol="0" anchor="t">
            <a:spAutoFit/>
          </a:bodyPr>
          <a:lstStyle/>
          <a:p>
            <a:pPr algn="l">
              <a:lnSpc>
                <a:spcPts val="3219"/>
              </a:lnSpc>
            </a:pPr>
            <a:endParaRPr lang="en-US" sz="2587" b="1" dirty="0">
              <a:solidFill>
                <a:srgbClr val="FFE14D"/>
              </a:solidFill>
              <a:latin typeface="Open Sauce Heavy"/>
              <a:ea typeface="Open Sauce Heavy"/>
              <a:cs typeface="Open Sauce Heavy"/>
              <a:sym typeface="Open Sauce Heavy"/>
            </a:endParaRPr>
          </a:p>
        </p:txBody>
      </p:sp>
      <p:sp>
        <p:nvSpPr>
          <p:cNvPr id="20" name="TextBox 20"/>
          <p:cNvSpPr txBox="1"/>
          <p:nvPr/>
        </p:nvSpPr>
        <p:spPr>
          <a:xfrm>
            <a:off x="12689502" y="3105044"/>
            <a:ext cx="5074322" cy="3637984"/>
          </a:xfrm>
          <a:prstGeom prst="rect">
            <a:avLst/>
          </a:prstGeom>
        </p:spPr>
        <p:txBody>
          <a:bodyPr wrap="square" lIns="0" tIns="0" rIns="0" bIns="0" rtlCol="0" anchor="t">
            <a:spAutoFit/>
          </a:bodyPr>
          <a:lstStyle/>
          <a:p>
            <a:pPr marL="285750" indent="-285750" algn="just">
              <a:lnSpc>
                <a:spcPct val="15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Carbon credit trading enables firms or nations with excess emissions beyond their allowance to buy credits from others who have a surplus, achieving environmental responsibility and economic efficiency. </a:t>
            </a:r>
          </a:p>
          <a:p>
            <a:pPr marL="285750" indent="-28575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Blockchain-enabled carbon credit trading works by creating a secure, transparent, and immutable digital ledger for carbon credits.</a:t>
            </a:r>
            <a:endParaRPr lang="en-US" sz="2000" dirty="0">
              <a:solidFill>
                <a:schemeClr val="bg1"/>
              </a:solidFill>
              <a:latin typeface="Times New Roman" panose="02020603050405020304" pitchFamily="18" charset="0"/>
              <a:ea typeface="Roboto"/>
              <a:cs typeface="Times New Roman" panose="02020603050405020304" pitchFamily="18" charset="0"/>
              <a:sym typeface="Roboto"/>
            </a:endParaRPr>
          </a:p>
        </p:txBody>
      </p:sp>
      <p:grpSp>
        <p:nvGrpSpPr>
          <p:cNvPr id="21" name="Group 21"/>
          <p:cNvGrpSpPr/>
          <p:nvPr/>
        </p:nvGrpSpPr>
        <p:grpSpPr>
          <a:xfrm>
            <a:off x="935088" y="1687116"/>
            <a:ext cx="5146476" cy="8599883"/>
            <a:chOff x="0" y="0"/>
            <a:chExt cx="4464010" cy="7244706"/>
          </a:xfrm>
        </p:grpSpPr>
        <p:sp>
          <p:nvSpPr>
            <p:cNvPr id="22" name="Freeform 22"/>
            <p:cNvSpPr/>
            <p:nvPr/>
          </p:nvSpPr>
          <p:spPr>
            <a:xfrm>
              <a:off x="0" y="0"/>
              <a:ext cx="4464010" cy="7244707"/>
            </a:xfrm>
            <a:custGeom>
              <a:avLst/>
              <a:gdLst/>
              <a:ahLst/>
              <a:cxnLst/>
              <a:rect l="l" t="t" r="r" b="b"/>
              <a:pathLst>
                <a:path w="4464010" h="7244707">
                  <a:moveTo>
                    <a:pt x="4464010" y="7244707"/>
                  </a:moveTo>
                  <a:lnTo>
                    <a:pt x="0" y="7244707"/>
                  </a:lnTo>
                  <a:lnTo>
                    <a:pt x="0" y="0"/>
                  </a:lnTo>
                  <a:lnTo>
                    <a:pt x="2007013" y="0"/>
                  </a:lnTo>
                  <a:cubicBezTo>
                    <a:pt x="3364932" y="0"/>
                    <a:pt x="4464010" y="870183"/>
                    <a:pt x="4464010" y="1941783"/>
                  </a:cubicBezTo>
                  <a:lnTo>
                    <a:pt x="4464010" y="7244707"/>
                  </a:lnTo>
                  <a:close/>
                </a:path>
              </a:pathLst>
            </a:custGeom>
            <a:blipFill>
              <a:blip r:embed="rId2"/>
              <a:stretch>
                <a:fillRect l="-71909" r="-71909"/>
              </a:stretch>
            </a:blipFill>
          </p:spPr>
          <p:txBody>
            <a:bodyPr/>
            <a:lstStyle/>
            <a:p>
              <a:endParaRPr lang="en-IN" dirty="0"/>
            </a:p>
          </p:txBody>
        </p:sp>
      </p:grpSp>
      <p:pic>
        <p:nvPicPr>
          <p:cNvPr id="24" name="Picture 23">
            <a:extLst>
              <a:ext uri="{FF2B5EF4-FFF2-40B4-BE49-F238E27FC236}">
                <a16:creationId xmlns:a16="http://schemas.microsoft.com/office/drawing/2014/main" id="{31534A4B-A0D4-48D3-47E8-8B5693D68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902" y="7285930"/>
            <a:ext cx="9649072" cy="271529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 y="0"/>
            <a:ext cx="18287999" cy="10287000"/>
            <a:chOff x="0" y="0"/>
            <a:chExt cx="4136219" cy="3896896"/>
          </a:xfrm>
        </p:grpSpPr>
        <p:sp>
          <p:nvSpPr>
            <p:cNvPr id="7" name="Freeform 7"/>
            <p:cNvSpPr/>
            <p:nvPr/>
          </p:nvSpPr>
          <p:spPr>
            <a:xfrm>
              <a:off x="0" y="0"/>
              <a:ext cx="4136219" cy="3896895"/>
            </a:xfrm>
            <a:custGeom>
              <a:avLst/>
              <a:gdLst/>
              <a:ahLst/>
              <a:cxnLst/>
              <a:rect l="l" t="t" r="r" b="b"/>
              <a:pathLst>
                <a:path w="4136219" h="3896895">
                  <a:moveTo>
                    <a:pt x="4136219" y="3896895"/>
                  </a:moveTo>
                  <a:lnTo>
                    <a:pt x="0" y="3896895"/>
                  </a:lnTo>
                  <a:lnTo>
                    <a:pt x="0" y="0"/>
                  </a:lnTo>
                  <a:lnTo>
                    <a:pt x="1859638" y="0"/>
                  </a:lnTo>
                  <a:cubicBezTo>
                    <a:pt x="3117846" y="0"/>
                    <a:pt x="4136219" y="468068"/>
                    <a:pt x="4136219" y="1044476"/>
                  </a:cubicBezTo>
                  <a:lnTo>
                    <a:pt x="4136219" y="3896895"/>
                  </a:lnTo>
                  <a:close/>
                </a:path>
              </a:pathLst>
            </a:custGeom>
            <a:blipFill>
              <a:blip r:embed="rId2"/>
              <a:stretch>
                <a:fillRect l="-20704" r="-20704"/>
              </a:stretch>
            </a:blipFill>
          </p:spPr>
        </p:sp>
      </p:grpSp>
      <p:grpSp>
        <p:nvGrpSpPr>
          <p:cNvPr id="8" name="Group 8"/>
          <p:cNvGrpSpPr/>
          <p:nvPr/>
        </p:nvGrpSpPr>
        <p:grpSpPr>
          <a:xfrm>
            <a:off x="0" y="955994"/>
            <a:ext cx="9635981" cy="1392337"/>
            <a:chOff x="0" y="0"/>
            <a:chExt cx="2361505" cy="341222"/>
          </a:xfrm>
        </p:grpSpPr>
        <p:sp>
          <p:nvSpPr>
            <p:cNvPr id="9" name="Freeform 9"/>
            <p:cNvSpPr/>
            <p:nvPr/>
          </p:nvSpPr>
          <p:spPr>
            <a:xfrm>
              <a:off x="0" y="0"/>
              <a:ext cx="2361505" cy="341222"/>
            </a:xfrm>
            <a:custGeom>
              <a:avLst/>
              <a:gdLst/>
              <a:ahLst/>
              <a:cxnLst/>
              <a:rect l="l" t="t" r="r" b="b"/>
              <a:pathLst>
                <a:path w="2361505" h="341222">
                  <a:moveTo>
                    <a:pt x="40975" y="0"/>
                  </a:moveTo>
                  <a:lnTo>
                    <a:pt x="2320529" y="0"/>
                  </a:lnTo>
                  <a:cubicBezTo>
                    <a:pt x="2343160" y="0"/>
                    <a:pt x="2361505" y="18345"/>
                    <a:pt x="2361505" y="40975"/>
                  </a:cubicBezTo>
                  <a:lnTo>
                    <a:pt x="2361505" y="300247"/>
                  </a:lnTo>
                  <a:cubicBezTo>
                    <a:pt x="2361505" y="322877"/>
                    <a:pt x="2343160" y="341222"/>
                    <a:pt x="2320529" y="341222"/>
                  </a:cubicBezTo>
                  <a:lnTo>
                    <a:pt x="40975" y="341222"/>
                  </a:lnTo>
                  <a:cubicBezTo>
                    <a:pt x="18345" y="341222"/>
                    <a:pt x="0" y="322877"/>
                    <a:pt x="0" y="300247"/>
                  </a:cubicBezTo>
                  <a:lnTo>
                    <a:pt x="0" y="40975"/>
                  </a:lnTo>
                  <a:cubicBezTo>
                    <a:pt x="0" y="18345"/>
                    <a:pt x="18345" y="0"/>
                    <a:pt x="40975" y="0"/>
                  </a:cubicBezTo>
                  <a:close/>
                </a:path>
              </a:pathLst>
            </a:custGeom>
            <a:solidFill>
              <a:srgbClr val="61804E"/>
            </a:solidFill>
          </p:spPr>
        </p:sp>
        <p:sp>
          <p:nvSpPr>
            <p:cNvPr id="10" name="TextBox 10"/>
            <p:cNvSpPr txBox="1"/>
            <p:nvPr/>
          </p:nvSpPr>
          <p:spPr>
            <a:xfrm>
              <a:off x="0" y="-47625"/>
              <a:ext cx="2361505" cy="388847"/>
            </a:xfrm>
            <a:prstGeom prst="rect">
              <a:avLst/>
            </a:prstGeom>
          </p:spPr>
          <p:txBody>
            <a:bodyPr lIns="50800" tIns="50800" rIns="50800" bIns="50800" rtlCol="0" anchor="ctr"/>
            <a:lstStyle/>
            <a:p>
              <a:pPr algn="ctr">
                <a:lnSpc>
                  <a:spcPts val="3296"/>
                </a:lnSpc>
              </a:pPr>
              <a:endParaRPr/>
            </a:p>
          </p:txBody>
        </p:sp>
      </p:grpSp>
      <p:sp>
        <p:nvSpPr>
          <p:cNvPr id="11" name="TextBox 11"/>
          <p:cNvSpPr txBox="1"/>
          <p:nvPr/>
        </p:nvSpPr>
        <p:spPr>
          <a:xfrm>
            <a:off x="2218333" y="1217695"/>
            <a:ext cx="6608012" cy="884858"/>
          </a:xfrm>
          <a:prstGeom prst="rect">
            <a:avLst/>
          </a:prstGeom>
        </p:spPr>
        <p:txBody>
          <a:bodyPr lIns="0" tIns="0" rIns="0" bIns="0" rtlCol="0" anchor="t">
            <a:spAutoFit/>
          </a:bodyPr>
          <a:lstStyle/>
          <a:p>
            <a:pPr>
              <a:lnSpc>
                <a:spcPts val="6859"/>
              </a:lnSpc>
            </a:pPr>
            <a:r>
              <a:rPr lang="en-IN" sz="6600" b="1" dirty="0">
                <a:solidFill>
                  <a:srgbClr val="FFE14D"/>
                </a:solidFill>
                <a:latin typeface="Times New Roman" panose="02020603050405020304" pitchFamily="18" charset="0"/>
                <a:cs typeface="Times New Roman" panose="02020603050405020304" pitchFamily="18" charset="0"/>
              </a:rPr>
              <a:t>OBJECTIVES </a:t>
            </a:r>
            <a:endParaRPr lang="en-US" sz="6600" b="1" dirty="0">
              <a:solidFill>
                <a:srgbClr val="FFE14D"/>
              </a:solidFill>
              <a:latin typeface="Times New Roman" panose="02020603050405020304" pitchFamily="18" charset="0"/>
              <a:ea typeface="Open Sauce Heavy"/>
              <a:cs typeface="Times New Roman" panose="02020603050405020304" pitchFamily="18" charset="0"/>
              <a:sym typeface="Open Sauce Heavy"/>
            </a:endParaRPr>
          </a:p>
        </p:txBody>
      </p:sp>
      <p:sp>
        <p:nvSpPr>
          <p:cNvPr id="13" name="TextBox 13"/>
          <p:cNvSpPr txBox="1"/>
          <p:nvPr/>
        </p:nvSpPr>
        <p:spPr>
          <a:xfrm>
            <a:off x="3471979" y="8560163"/>
            <a:ext cx="4100719" cy="313676"/>
          </a:xfrm>
          <a:prstGeom prst="rect">
            <a:avLst/>
          </a:prstGeom>
        </p:spPr>
        <p:txBody>
          <a:bodyPr lIns="0" tIns="0" rIns="0" bIns="0" rtlCol="0" anchor="t">
            <a:spAutoFit/>
          </a:bodyPr>
          <a:lstStyle/>
          <a:p>
            <a:pPr algn="l">
              <a:lnSpc>
                <a:spcPts val="2702"/>
              </a:lnSpc>
            </a:pPr>
            <a:r>
              <a:rPr lang="en-US" sz="1683" dirty="0">
                <a:solidFill>
                  <a:srgbClr val="1B1B1E"/>
                </a:solidFill>
                <a:latin typeface="Roboto"/>
                <a:ea typeface="Roboto"/>
                <a:cs typeface="Roboto"/>
                <a:sym typeface="Roboto"/>
              </a:rPr>
              <a:t>.</a:t>
            </a:r>
          </a:p>
        </p:txBody>
      </p:sp>
      <p:sp>
        <p:nvSpPr>
          <p:cNvPr id="20" name="TextBox 13">
            <a:extLst>
              <a:ext uri="{FF2B5EF4-FFF2-40B4-BE49-F238E27FC236}">
                <a16:creationId xmlns:a16="http://schemas.microsoft.com/office/drawing/2014/main" id="{9081B3C9-AF45-DCA5-5C33-F6B75A629822}"/>
              </a:ext>
            </a:extLst>
          </p:cNvPr>
          <p:cNvSpPr txBox="1"/>
          <p:nvPr/>
        </p:nvSpPr>
        <p:spPr>
          <a:xfrm>
            <a:off x="0" y="-177198"/>
            <a:ext cx="4118065" cy="10464198"/>
          </a:xfrm>
          <a:prstGeom prst="rect">
            <a:avLst/>
          </a:prstGeom>
        </p:spPr>
        <p:txBody>
          <a:bodyPr lIns="50800" tIns="50800" rIns="50800" bIns="50800" rtlCol="0" anchor="ctr"/>
          <a:lstStyle/>
          <a:p>
            <a:pPr algn="ctr">
              <a:lnSpc>
                <a:spcPts val="3296"/>
              </a:lnSpc>
            </a:pPr>
            <a:endParaRPr/>
          </a:p>
        </p:txBody>
      </p:sp>
      <p:grpSp>
        <p:nvGrpSpPr>
          <p:cNvPr id="21" name="Group 2">
            <a:extLst>
              <a:ext uri="{FF2B5EF4-FFF2-40B4-BE49-F238E27FC236}">
                <a16:creationId xmlns:a16="http://schemas.microsoft.com/office/drawing/2014/main" id="{ECC4D99D-C91C-D5E8-A232-BBC9F32C7C21}"/>
              </a:ext>
            </a:extLst>
          </p:cNvPr>
          <p:cNvGrpSpPr/>
          <p:nvPr/>
        </p:nvGrpSpPr>
        <p:grpSpPr>
          <a:xfrm>
            <a:off x="215008" y="1297782"/>
            <a:ext cx="16633848" cy="8312930"/>
            <a:chOff x="0" y="-47625"/>
            <a:chExt cx="1283171" cy="948677"/>
          </a:xfrm>
        </p:grpSpPr>
        <p:sp>
          <p:nvSpPr>
            <p:cNvPr id="22" name="Freeform 3">
              <a:extLst>
                <a:ext uri="{FF2B5EF4-FFF2-40B4-BE49-F238E27FC236}">
                  <a16:creationId xmlns:a16="http://schemas.microsoft.com/office/drawing/2014/main" id="{8A25BA32-319C-B0D0-6D8D-129E34A84620}"/>
                </a:ext>
              </a:extLst>
            </p:cNvPr>
            <p:cNvSpPr/>
            <p:nvPr/>
          </p:nvSpPr>
          <p:spPr>
            <a:xfrm>
              <a:off x="176181" y="117988"/>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23" name="TextBox 4">
              <a:extLst>
                <a:ext uri="{FF2B5EF4-FFF2-40B4-BE49-F238E27FC236}">
                  <a16:creationId xmlns:a16="http://schemas.microsoft.com/office/drawing/2014/main" id="{DD25BC89-A8E2-0088-B15A-FABD6CF731A0}"/>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sp>
        <p:nvSpPr>
          <p:cNvPr id="24" name="TextBox 23">
            <a:extLst>
              <a:ext uri="{FF2B5EF4-FFF2-40B4-BE49-F238E27FC236}">
                <a16:creationId xmlns:a16="http://schemas.microsoft.com/office/drawing/2014/main" id="{6AFEABC6-6FA7-C223-2227-10BBFE3E24A7}"/>
              </a:ext>
            </a:extLst>
          </p:cNvPr>
          <p:cNvSpPr txBox="1"/>
          <p:nvPr/>
        </p:nvSpPr>
        <p:spPr>
          <a:xfrm>
            <a:off x="3548856" y="3531479"/>
            <a:ext cx="12150202" cy="518552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To build AI-based models based on </a:t>
            </a:r>
            <a:r>
              <a:rPr lang="en-US" sz="2800" dirty="0" err="1">
                <a:solidFill>
                  <a:schemeClr val="bg1"/>
                </a:solidFill>
                <a:latin typeface="Times New Roman" panose="02020603050405020304" pitchFamily="18" charset="0"/>
                <a:cs typeface="Times New Roman" panose="02020603050405020304" pitchFamily="18" charset="0"/>
              </a:rPr>
              <a:t>KlimaDAO's</a:t>
            </a:r>
            <a:r>
              <a:rPr lang="en-US" sz="2800" dirty="0">
                <a:solidFill>
                  <a:schemeClr val="bg1"/>
                </a:solidFill>
                <a:latin typeface="Times New Roman" panose="02020603050405020304" pitchFamily="18" charset="0"/>
                <a:cs typeface="Times New Roman" panose="02020603050405020304" pitchFamily="18" charset="0"/>
              </a:rPr>
              <a:t> on-chain data (Oct 2021–July 2025) to predict carbon credit market trends. </a:t>
            </a:r>
          </a:p>
          <a:p>
            <a:pPr marL="285750" indent="-285750" algn="just">
              <a:lnSpc>
                <a:spcPct val="150000"/>
              </a:lnSpc>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To study the market liquidity by evaluating trading activity, volatility, and depth in decentralized carbon platforms.</a:t>
            </a:r>
          </a:p>
          <a:p>
            <a:pPr marL="285750" indent="-285750" algn="just">
              <a:lnSpc>
                <a:spcPct val="150000"/>
              </a:lnSpc>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 To compare India's changing carbon credit system, shaped by the 2022 Energy Act and future CCTS (2025-26), with international standards. </a:t>
            </a:r>
          </a:p>
          <a:p>
            <a:pPr marL="285750" indent="-285750" algn="just">
              <a:lnSpc>
                <a:spcPct val="150000"/>
              </a:lnSpc>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To examine India's preparedness for integrating blockchain and AI and propose measures for enhancing its digital carbon market infrastructure.</a:t>
            </a:r>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399" y="0"/>
            <a:ext cx="18313400" cy="10287000"/>
            <a:chOff x="0" y="0"/>
            <a:chExt cx="4136219" cy="3896896"/>
          </a:xfrm>
        </p:grpSpPr>
        <p:sp>
          <p:nvSpPr>
            <p:cNvPr id="3" name="Freeform 3"/>
            <p:cNvSpPr/>
            <p:nvPr/>
          </p:nvSpPr>
          <p:spPr>
            <a:xfrm>
              <a:off x="0" y="0"/>
              <a:ext cx="4136219" cy="3896895"/>
            </a:xfrm>
            <a:custGeom>
              <a:avLst/>
              <a:gdLst/>
              <a:ahLst/>
              <a:cxnLst/>
              <a:rect l="l" t="t" r="r" b="b"/>
              <a:pathLst>
                <a:path w="4136219" h="3896895">
                  <a:moveTo>
                    <a:pt x="4136219" y="3896895"/>
                  </a:moveTo>
                  <a:lnTo>
                    <a:pt x="0" y="3896895"/>
                  </a:lnTo>
                  <a:lnTo>
                    <a:pt x="0" y="0"/>
                  </a:lnTo>
                  <a:lnTo>
                    <a:pt x="1859638" y="0"/>
                  </a:lnTo>
                  <a:cubicBezTo>
                    <a:pt x="3117846" y="0"/>
                    <a:pt x="4136219" y="468068"/>
                    <a:pt x="4136219" y="1044476"/>
                  </a:cubicBezTo>
                  <a:lnTo>
                    <a:pt x="4136219" y="3896895"/>
                  </a:lnTo>
                  <a:close/>
                </a:path>
              </a:pathLst>
            </a:custGeom>
            <a:blipFill>
              <a:blip r:embed="rId2"/>
              <a:stretch>
                <a:fillRect l="-67491"/>
              </a:stretch>
            </a:blipFill>
          </p:spPr>
        </p:sp>
      </p:grpSp>
      <p:grpSp>
        <p:nvGrpSpPr>
          <p:cNvPr id="8" name="Group 8"/>
          <p:cNvGrpSpPr/>
          <p:nvPr/>
        </p:nvGrpSpPr>
        <p:grpSpPr>
          <a:xfrm>
            <a:off x="-25400" y="1027499"/>
            <a:ext cx="11689680" cy="1392337"/>
            <a:chOff x="0" y="0"/>
            <a:chExt cx="2361505" cy="341222"/>
          </a:xfrm>
        </p:grpSpPr>
        <p:sp>
          <p:nvSpPr>
            <p:cNvPr id="9" name="Freeform 9"/>
            <p:cNvSpPr/>
            <p:nvPr/>
          </p:nvSpPr>
          <p:spPr>
            <a:xfrm>
              <a:off x="0" y="0"/>
              <a:ext cx="2361505" cy="341222"/>
            </a:xfrm>
            <a:custGeom>
              <a:avLst/>
              <a:gdLst/>
              <a:ahLst/>
              <a:cxnLst/>
              <a:rect l="l" t="t" r="r" b="b"/>
              <a:pathLst>
                <a:path w="2361505" h="341222">
                  <a:moveTo>
                    <a:pt x="40975" y="0"/>
                  </a:moveTo>
                  <a:lnTo>
                    <a:pt x="2320529" y="0"/>
                  </a:lnTo>
                  <a:cubicBezTo>
                    <a:pt x="2343160" y="0"/>
                    <a:pt x="2361505" y="18345"/>
                    <a:pt x="2361505" y="40975"/>
                  </a:cubicBezTo>
                  <a:lnTo>
                    <a:pt x="2361505" y="300247"/>
                  </a:lnTo>
                  <a:cubicBezTo>
                    <a:pt x="2361505" y="322877"/>
                    <a:pt x="2343160" y="341222"/>
                    <a:pt x="2320529" y="341222"/>
                  </a:cubicBezTo>
                  <a:lnTo>
                    <a:pt x="40975" y="341222"/>
                  </a:lnTo>
                  <a:cubicBezTo>
                    <a:pt x="18345" y="341222"/>
                    <a:pt x="0" y="322877"/>
                    <a:pt x="0" y="300247"/>
                  </a:cubicBezTo>
                  <a:lnTo>
                    <a:pt x="0" y="40975"/>
                  </a:lnTo>
                  <a:cubicBezTo>
                    <a:pt x="0" y="18345"/>
                    <a:pt x="18345" y="0"/>
                    <a:pt x="40975" y="0"/>
                  </a:cubicBezTo>
                  <a:close/>
                </a:path>
              </a:pathLst>
            </a:custGeom>
            <a:solidFill>
              <a:srgbClr val="61804E"/>
            </a:solidFill>
          </p:spPr>
        </p:sp>
        <p:sp>
          <p:nvSpPr>
            <p:cNvPr id="10" name="TextBox 10"/>
            <p:cNvSpPr txBox="1"/>
            <p:nvPr/>
          </p:nvSpPr>
          <p:spPr>
            <a:xfrm>
              <a:off x="0" y="-47625"/>
              <a:ext cx="2361505" cy="388847"/>
            </a:xfrm>
            <a:prstGeom prst="rect">
              <a:avLst/>
            </a:prstGeom>
          </p:spPr>
          <p:txBody>
            <a:bodyPr lIns="50800" tIns="50800" rIns="50800" bIns="50800" rtlCol="0" anchor="ctr"/>
            <a:lstStyle/>
            <a:p>
              <a:pPr algn="ctr">
                <a:lnSpc>
                  <a:spcPts val="3296"/>
                </a:lnSpc>
              </a:pPr>
              <a:endParaRPr/>
            </a:p>
          </p:txBody>
        </p:sp>
      </p:grpSp>
      <p:sp>
        <p:nvSpPr>
          <p:cNvPr id="11" name="TextBox 11"/>
          <p:cNvSpPr txBox="1"/>
          <p:nvPr/>
        </p:nvSpPr>
        <p:spPr>
          <a:xfrm>
            <a:off x="2064130" y="1310701"/>
            <a:ext cx="8509843" cy="825932"/>
          </a:xfrm>
          <a:prstGeom prst="rect">
            <a:avLst/>
          </a:prstGeom>
        </p:spPr>
        <p:txBody>
          <a:bodyPr wrap="square" lIns="0" tIns="0" rIns="0" bIns="0" rtlCol="0" anchor="t">
            <a:spAutoFit/>
          </a:bodyPr>
          <a:lstStyle/>
          <a:p>
            <a:pPr>
              <a:lnSpc>
                <a:spcPts val="6859"/>
              </a:lnSpc>
            </a:pPr>
            <a:r>
              <a:rPr lang="en-IN" sz="5400" b="1" dirty="0">
                <a:solidFill>
                  <a:srgbClr val="FFE14D"/>
                </a:solidFill>
                <a:latin typeface="Times New Roman" panose="02020603050405020304" pitchFamily="18" charset="0"/>
                <a:cs typeface="Times New Roman" panose="02020603050405020304" pitchFamily="18" charset="0"/>
              </a:rPr>
              <a:t>RESEARCH QUESTIONS </a:t>
            </a:r>
            <a:endParaRPr lang="en-US" sz="4899" b="1" dirty="0">
              <a:solidFill>
                <a:srgbClr val="FFE14D"/>
              </a:solidFill>
              <a:latin typeface="Times New Roman" panose="02020603050405020304" pitchFamily="18" charset="0"/>
              <a:ea typeface="Open Sauce Heavy"/>
              <a:cs typeface="Times New Roman" panose="02020603050405020304" pitchFamily="18" charset="0"/>
              <a:sym typeface="Open Sauce Heavy"/>
            </a:endParaRPr>
          </a:p>
        </p:txBody>
      </p:sp>
      <p:sp>
        <p:nvSpPr>
          <p:cNvPr id="18" name="Freeform 3">
            <a:extLst>
              <a:ext uri="{FF2B5EF4-FFF2-40B4-BE49-F238E27FC236}">
                <a16:creationId xmlns:a16="http://schemas.microsoft.com/office/drawing/2014/main" id="{40B25B35-28F5-40BD-86A7-41125FD4B401}"/>
              </a:ext>
            </a:extLst>
          </p:cNvPr>
          <p:cNvSpPr/>
          <p:nvPr/>
        </p:nvSpPr>
        <p:spPr>
          <a:xfrm>
            <a:off x="1079104" y="2703038"/>
            <a:ext cx="15625736" cy="7126099"/>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19" name="TextBox 18">
            <a:extLst>
              <a:ext uri="{FF2B5EF4-FFF2-40B4-BE49-F238E27FC236}">
                <a16:creationId xmlns:a16="http://schemas.microsoft.com/office/drawing/2014/main" id="{E47243D5-CAA5-CA5C-E5D3-7971E34B29B2}"/>
              </a:ext>
            </a:extLst>
          </p:cNvPr>
          <p:cNvSpPr txBox="1"/>
          <p:nvPr/>
        </p:nvSpPr>
        <p:spPr>
          <a:xfrm>
            <a:off x="1889193" y="3247696"/>
            <a:ext cx="14005557" cy="5831853"/>
          </a:xfrm>
          <a:prstGeom prst="rect">
            <a:avLst/>
          </a:prstGeom>
          <a:noFill/>
        </p:spPr>
        <p:txBody>
          <a:bodyPr wrap="square" rtlCol="0">
            <a:spAutoFit/>
          </a:bodyPr>
          <a:lstStyle/>
          <a:p>
            <a:pPr marL="342900" indent="-342900" algn="just">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How effective are AI-driven predictive modeling techniques in forecasting market trends within the blockchain-enabled carbon credit ecosystem using decentralized on chain transaction data from October 2021 to July 2025?</a:t>
            </a:r>
          </a:p>
          <a:p>
            <a:pPr marL="342900" indent="-342900" algn="just">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How can liquidity analysis of blockchain-based carbon credit transactions help identify trading patterns, market volatility, and the overall maturity of decentralized carbon markets?</a:t>
            </a:r>
          </a:p>
          <a:p>
            <a:pPr marL="342900" indent="-342900" algn="just">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 How does India’s carbon credit framework, led by the 2022 Energy Conservation Act and the upcoming CCTS (2025–26), integrate new technologies such as blockchain and AI in comparison to global standards? What technological innovations and infrastructure are needed for India to establish itself as a globally competitive hub in the digital carbon credit economy?</a:t>
            </a:r>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4535488" y="606803"/>
            <a:ext cx="10561332" cy="1143198"/>
          </a:xfrm>
          <a:prstGeom prst="rect">
            <a:avLst/>
          </a:prstGeom>
        </p:spPr>
        <p:txBody>
          <a:bodyPr wrap="square" lIns="0" tIns="0" rIns="0" bIns="0" rtlCol="0" anchor="t">
            <a:spAutoFit/>
          </a:bodyPr>
          <a:lstStyle/>
          <a:p>
            <a:pPr>
              <a:lnSpc>
                <a:spcPts val="8568"/>
              </a:lnSpc>
            </a:pPr>
            <a:r>
              <a:rPr lang="en-IN" sz="8800" b="1" dirty="0">
                <a:solidFill>
                  <a:schemeClr val="accent3">
                    <a:lumMod val="50000"/>
                  </a:schemeClr>
                </a:solidFill>
                <a:latin typeface="Times New Roman" panose="02020603050405020304" pitchFamily="18" charset="0"/>
                <a:cs typeface="Times New Roman" panose="02020603050405020304" pitchFamily="18" charset="0"/>
              </a:rPr>
              <a:t>METHODOLOGY</a:t>
            </a:r>
            <a:r>
              <a:rPr lang="en-IN" sz="9600" dirty="0"/>
              <a:t> </a:t>
            </a:r>
            <a:endParaRPr lang="en-US" sz="9213" b="1" dirty="0">
              <a:solidFill>
                <a:srgbClr val="61804E"/>
              </a:solidFill>
              <a:latin typeface="Open Sauce Heavy"/>
              <a:ea typeface="Open Sauce Heavy"/>
              <a:cs typeface="Open Sauce Heavy"/>
              <a:sym typeface="Open Sauce Heavy"/>
            </a:endParaRPr>
          </a:p>
        </p:txBody>
      </p:sp>
      <p:pic>
        <p:nvPicPr>
          <p:cNvPr id="24" name="Picture 23">
            <a:extLst>
              <a:ext uri="{FF2B5EF4-FFF2-40B4-BE49-F238E27FC236}">
                <a16:creationId xmlns:a16="http://schemas.microsoft.com/office/drawing/2014/main" id="{AD3C7189-7E49-C169-3036-D4B3C1055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475" y="1894310"/>
            <a:ext cx="7431465" cy="8206005"/>
          </a:xfrm>
          <a:prstGeom prst="rect">
            <a:avLst/>
          </a:prstGeom>
        </p:spPr>
      </p:pic>
      <p:grpSp>
        <p:nvGrpSpPr>
          <p:cNvPr id="25" name="Group 2">
            <a:extLst>
              <a:ext uri="{FF2B5EF4-FFF2-40B4-BE49-F238E27FC236}">
                <a16:creationId xmlns:a16="http://schemas.microsoft.com/office/drawing/2014/main" id="{288BFDEC-E5F5-D5D2-5697-93F4ABC2B7DD}"/>
              </a:ext>
            </a:extLst>
          </p:cNvPr>
          <p:cNvGrpSpPr/>
          <p:nvPr/>
        </p:nvGrpSpPr>
        <p:grpSpPr>
          <a:xfrm>
            <a:off x="287016" y="1894310"/>
            <a:ext cx="4965180" cy="3986678"/>
            <a:chOff x="0" y="0"/>
            <a:chExt cx="1106990" cy="783064"/>
          </a:xfrm>
        </p:grpSpPr>
        <p:sp>
          <p:nvSpPr>
            <p:cNvPr id="26" name="Freeform 3">
              <a:extLst>
                <a:ext uri="{FF2B5EF4-FFF2-40B4-BE49-F238E27FC236}">
                  <a16:creationId xmlns:a16="http://schemas.microsoft.com/office/drawing/2014/main" id="{276222A4-1E59-5CB1-5EC8-1DD5F5C23924}"/>
                </a:ext>
              </a:extLst>
            </p:cNvPr>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27" name="TextBox 4">
              <a:extLst>
                <a:ext uri="{FF2B5EF4-FFF2-40B4-BE49-F238E27FC236}">
                  <a16:creationId xmlns:a16="http://schemas.microsoft.com/office/drawing/2014/main" id="{1A8E22D6-3695-0B26-25FF-400C8EBE2EDF}"/>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31" name="Group 2">
            <a:extLst>
              <a:ext uri="{FF2B5EF4-FFF2-40B4-BE49-F238E27FC236}">
                <a16:creationId xmlns:a16="http://schemas.microsoft.com/office/drawing/2014/main" id="{E1CA5524-B66E-1597-5B52-E929A85909B5}"/>
              </a:ext>
            </a:extLst>
          </p:cNvPr>
          <p:cNvGrpSpPr/>
          <p:nvPr/>
        </p:nvGrpSpPr>
        <p:grpSpPr>
          <a:xfrm>
            <a:off x="287016" y="6111738"/>
            <a:ext cx="4990952" cy="3986678"/>
            <a:chOff x="0" y="0"/>
            <a:chExt cx="1106990" cy="783064"/>
          </a:xfrm>
        </p:grpSpPr>
        <p:sp>
          <p:nvSpPr>
            <p:cNvPr id="32" name="Freeform 3">
              <a:extLst>
                <a:ext uri="{FF2B5EF4-FFF2-40B4-BE49-F238E27FC236}">
                  <a16:creationId xmlns:a16="http://schemas.microsoft.com/office/drawing/2014/main" id="{B5E87C80-6224-AEEB-A353-AAB0B333F774}"/>
                </a:ext>
              </a:extLst>
            </p:cNvPr>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33" name="TextBox 4">
              <a:extLst>
                <a:ext uri="{FF2B5EF4-FFF2-40B4-BE49-F238E27FC236}">
                  <a16:creationId xmlns:a16="http://schemas.microsoft.com/office/drawing/2014/main" id="{AB04B79B-FF55-B453-BD00-6AAD9FD1A434}"/>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34" name="Group 2">
            <a:extLst>
              <a:ext uri="{FF2B5EF4-FFF2-40B4-BE49-F238E27FC236}">
                <a16:creationId xmlns:a16="http://schemas.microsoft.com/office/drawing/2014/main" id="{FFAC7181-B9A2-C8D7-5F78-A02D32A42BA0}"/>
              </a:ext>
            </a:extLst>
          </p:cNvPr>
          <p:cNvGrpSpPr/>
          <p:nvPr/>
        </p:nvGrpSpPr>
        <p:grpSpPr>
          <a:xfrm>
            <a:off x="13198592" y="1894310"/>
            <a:ext cx="4802392" cy="3986678"/>
            <a:chOff x="0" y="0"/>
            <a:chExt cx="1106990" cy="783064"/>
          </a:xfrm>
        </p:grpSpPr>
        <p:sp>
          <p:nvSpPr>
            <p:cNvPr id="35" name="Freeform 3">
              <a:extLst>
                <a:ext uri="{FF2B5EF4-FFF2-40B4-BE49-F238E27FC236}">
                  <a16:creationId xmlns:a16="http://schemas.microsoft.com/office/drawing/2014/main" id="{2EBED00C-9026-BF4B-3B85-B4601F36F657}"/>
                </a:ext>
              </a:extLst>
            </p:cNvPr>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36" name="TextBox 4">
              <a:extLst>
                <a:ext uri="{FF2B5EF4-FFF2-40B4-BE49-F238E27FC236}">
                  <a16:creationId xmlns:a16="http://schemas.microsoft.com/office/drawing/2014/main" id="{E72FE622-E989-EB73-DED7-A66E7A8C16DC}"/>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37" name="Group 2">
            <a:extLst>
              <a:ext uri="{FF2B5EF4-FFF2-40B4-BE49-F238E27FC236}">
                <a16:creationId xmlns:a16="http://schemas.microsoft.com/office/drawing/2014/main" id="{A8E569E2-0732-A17A-2953-E41C83741D8C}"/>
              </a:ext>
            </a:extLst>
          </p:cNvPr>
          <p:cNvGrpSpPr/>
          <p:nvPr/>
        </p:nvGrpSpPr>
        <p:grpSpPr>
          <a:xfrm>
            <a:off x="13240296" y="5881310"/>
            <a:ext cx="4760688" cy="4217106"/>
            <a:chOff x="0" y="-47625"/>
            <a:chExt cx="1106990" cy="830689"/>
          </a:xfrm>
        </p:grpSpPr>
        <p:sp>
          <p:nvSpPr>
            <p:cNvPr id="38" name="Freeform 3">
              <a:extLst>
                <a:ext uri="{FF2B5EF4-FFF2-40B4-BE49-F238E27FC236}">
                  <a16:creationId xmlns:a16="http://schemas.microsoft.com/office/drawing/2014/main" id="{936367A4-D30A-9574-F540-3F5D638322DE}"/>
                </a:ext>
              </a:extLst>
            </p:cNvPr>
            <p:cNvSpPr/>
            <p:nvPr/>
          </p:nvSpPr>
          <p:spPr>
            <a:xfrm>
              <a:off x="0" y="-4096"/>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39" name="TextBox 4">
              <a:extLst>
                <a:ext uri="{FF2B5EF4-FFF2-40B4-BE49-F238E27FC236}">
                  <a16:creationId xmlns:a16="http://schemas.microsoft.com/office/drawing/2014/main" id="{F54C14A4-B84C-ED9B-6543-3D11CCC39DD1}"/>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sp>
        <p:nvSpPr>
          <p:cNvPr id="40" name="TextBox 39">
            <a:extLst>
              <a:ext uri="{FF2B5EF4-FFF2-40B4-BE49-F238E27FC236}">
                <a16:creationId xmlns:a16="http://schemas.microsoft.com/office/drawing/2014/main" id="{3ADBD28E-E3B7-1DBB-6E53-C8D5501F04F8}"/>
              </a:ext>
            </a:extLst>
          </p:cNvPr>
          <p:cNvSpPr txBox="1"/>
          <p:nvPr/>
        </p:nvSpPr>
        <p:spPr>
          <a:xfrm>
            <a:off x="786322" y="2195711"/>
            <a:ext cx="3321868" cy="523220"/>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Dataset Used</a:t>
            </a:r>
          </a:p>
        </p:txBody>
      </p:sp>
      <p:sp>
        <p:nvSpPr>
          <p:cNvPr id="2" name="TextBox 1">
            <a:extLst>
              <a:ext uri="{FF2B5EF4-FFF2-40B4-BE49-F238E27FC236}">
                <a16:creationId xmlns:a16="http://schemas.microsoft.com/office/drawing/2014/main" id="{5EBC5B72-B15B-D877-E8F4-96EF78435C9E}"/>
              </a:ext>
            </a:extLst>
          </p:cNvPr>
          <p:cNvSpPr txBox="1"/>
          <p:nvPr/>
        </p:nvSpPr>
        <p:spPr>
          <a:xfrm>
            <a:off x="516978" y="2857862"/>
            <a:ext cx="4392321" cy="2554545"/>
          </a:xfrm>
          <a:prstGeom prst="rect">
            <a:avLst/>
          </a:prstGeom>
          <a:noFill/>
        </p:spPr>
        <p:txBody>
          <a:bodyPr wrap="square" rtlCol="0">
            <a:spAutoFit/>
          </a:bodyPr>
          <a:lstStyle/>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data used in this study is the transactional and market data from the blockchain-based carbon credit platform </a:t>
            </a:r>
            <a:r>
              <a:rPr lang="en-IN" sz="2000" dirty="0" err="1">
                <a:solidFill>
                  <a:schemeClr val="bg1"/>
                </a:solidFill>
                <a:latin typeface="Times New Roman" panose="02020603050405020304" pitchFamily="18" charset="0"/>
                <a:cs typeface="Times New Roman" panose="02020603050405020304" pitchFamily="18" charset="0"/>
              </a:rPr>
              <a:t>KlimaDAO</a:t>
            </a:r>
            <a:r>
              <a:rPr lang="en-IN" sz="2000" dirty="0">
                <a:solidFill>
                  <a:schemeClr val="bg1"/>
                </a:solidFill>
                <a:latin typeface="Times New Roman" panose="02020603050405020304" pitchFamily="18" charset="0"/>
                <a:cs typeface="Times New Roman" panose="02020603050405020304" pitchFamily="18" charset="0"/>
              </a:rPr>
              <a:t>, covering the period from October 20, 2021, to July 13, 2025.</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columns are: Date, Open, High, Low, Close, Volume, and Market Cap. </a:t>
            </a:r>
          </a:p>
        </p:txBody>
      </p:sp>
      <p:sp>
        <p:nvSpPr>
          <p:cNvPr id="3" name="TextBox 2">
            <a:extLst>
              <a:ext uri="{FF2B5EF4-FFF2-40B4-BE49-F238E27FC236}">
                <a16:creationId xmlns:a16="http://schemas.microsoft.com/office/drawing/2014/main" id="{220459FB-3548-CFFE-DB16-75F8A1694405}"/>
              </a:ext>
            </a:extLst>
          </p:cNvPr>
          <p:cNvSpPr txBox="1"/>
          <p:nvPr/>
        </p:nvSpPr>
        <p:spPr>
          <a:xfrm>
            <a:off x="786322" y="6227959"/>
            <a:ext cx="2448272" cy="800219"/>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Data Cleaning </a:t>
            </a:r>
          </a:p>
          <a:p>
            <a:endParaRPr lang="en-IN" dirty="0"/>
          </a:p>
        </p:txBody>
      </p:sp>
      <p:sp>
        <p:nvSpPr>
          <p:cNvPr id="4" name="TextBox 3">
            <a:extLst>
              <a:ext uri="{FF2B5EF4-FFF2-40B4-BE49-F238E27FC236}">
                <a16:creationId xmlns:a16="http://schemas.microsoft.com/office/drawing/2014/main" id="{D5A132EA-D9A8-BFE2-061A-C258BFC5BA8E}"/>
              </a:ext>
            </a:extLst>
          </p:cNvPr>
          <p:cNvSpPr txBox="1"/>
          <p:nvPr/>
        </p:nvSpPr>
        <p:spPr>
          <a:xfrm>
            <a:off x="516978" y="6781721"/>
            <a:ext cx="4522566" cy="3170099"/>
          </a:xfrm>
          <a:prstGeom prst="rect">
            <a:avLst/>
          </a:prstGeom>
          <a:noFill/>
        </p:spPr>
        <p:txBody>
          <a:bodyPr wrap="square" rtlCol="0">
            <a:spAutoFit/>
          </a:bodyPr>
          <a:lstStyle/>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column names were first cleaned in terms of removing the unnecessary symbols, whitespaces, and reducing spaces by underscores.</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All the important financial variables were then coded in numeric form. Commas and symbols or signs of any non-numeric values were removed.</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Date column was changed into the standardized datetime format.</a:t>
            </a:r>
          </a:p>
        </p:txBody>
      </p:sp>
      <p:sp>
        <p:nvSpPr>
          <p:cNvPr id="5" name="TextBox 4">
            <a:extLst>
              <a:ext uri="{FF2B5EF4-FFF2-40B4-BE49-F238E27FC236}">
                <a16:creationId xmlns:a16="http://schemas.microsoft.com/office/drawing/2014/main" id="{33A713EF-0C36-BA3E-F6D7-ADA38072E236}"/>
              </a:ext>
            </a:extLst>
          </p:cNvPr>
          <p:cNvSpPr txBox="1"/>
          <p:nvPr/>
        </p:nvSpPr>
        <p:spPr>
          <a:xfrm>
            <a:off x="13498156" y="2194322"/>
            <a:ext cx="4268832" cy="800219"/>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Exploratory Data Analysis</a:t>
            </a:r>
          </a:p>
          <a:p>
            <a:endParaRPr lang="en-US" dirty="0"/>
          </a:p>
        </p:txBody>
      </p:sp>
      <p:sp>
        <p:nvSpPr>
          <p:cNvPr id="6" name="TextBox 5">
            <a:extLst>
              <a:ext uri="{FF2B5EF4-FFF2-40B4-BE49-F238E27FC236}">
                <a16:creationId xmlns:a16="http://schemas.microsoft.com/office/drawing/2014/main" id="{C49ACF0E-1A0A-5E28-B0F0-75445241965E}"/>
              </a:ext>
            </a:extLst>
          </p:cNvPr>
          <p:cNvSpPr txBox="1"/>
          <p:nvPr/>
        </p:nvSpPr>
        <p:spPr>
          <a:xfrm>
            <a:off x="13608496" y="2795043"/>
            <a:ext cx="3744416" cy="3139321"/>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Exploratory data analysis was performed to understand the descriptive statistics, trend analysis, correlation studies, and return-based evaluations.</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 The focus was on determining the price movement, trading, volatility, and long-run market performance of carbon credits.</a:t>
            </a:r>
          </a:p>
          <a:p>
            <a:endParaRPr lang="en-IN" dirty="0"/>
          </a:p>
        </p:txBody>
      </p:sp>
      <p:sp>
        <p:nvSpPr>
          <p:cNvPr id="7" name="TextBox 6">
            <a:extLst>
              <a:ext uri="{FF2B5EF4-FFF2-40B4-BE49-F238E27FC236}">
                <a16:creationId xmlns:a16="http://schemas.microsoft.com/office/drawing/2014/main" id="{105AD93B-4600-2609-FE64-041E4ED527EF}"/>
              </a:ext>
            </a:extLst>
          </p:cNvPr>
          <p:cNvSpPr txBox="1"/>
          <p:nvPr/>
        </p:nvSpPr>
        <p:spPr>
          <a:xfrm>
            <a:off x="13463156" y="6227959"/>
            <a:ext cx="4177788" cy="3785652"/>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Exploratory data analysis reveals that the carbon credit market experienced an epic bubble in 2021, and then sharply declined and stabilized at a lower level.</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Trading volumes were diluted soon, and this became a liquidity issue, particularly among large traders. </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Price movements are highly sensitive to policy announcements and compliance cycles, indicating the market is event sensitive.</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55767" y="3685647"/>
            <a:ext cx="5294503" cy="3756773"/>
            <a:chOff x="0" y="0"/>
            <a:chExt cx="1106990" cy="783064"/>
          </a:xfrm>
        </p:grpSpPr>
        <p:sp>
          <p:nvSpPr>
            <p:cNvPr id="3" name="Freeform 3"/>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4" name="TextBox 4"/>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5" name="Group 5"/>
          <p:cNvGrpSpPr/>
          <p:nvPr/>
        </p:nvGrpSpPr>
        <p:grpSpPr>
          <a:xfrm>
            <a:off x="12494288" y="3685648"/>
            <a:ext cx="5506696" cy="3756772"/>
            <a:chOff x="0" y="0"/>
            <a:chExt cx="1106990" cy="783064"/>
          </a:xfrm>
        </p:grpSpPr>
        <p:sp>
          <p:nvSpPr>
            <p:cNvPr id="6" name="Freeform 6"/>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7" name="TextBox 7"/>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8" name="Group 8"/>
          <p:cNvGrpSpPr/>
          <p:nvPr/>
        </p:nvGrpSpPr>
        <p:grpSpPr>
          <a:xfrm>
            <a:off x="7055766" y="7743771"/>
            <a:ext cx="10945217" cy="2205732"/>
            <a:chOff x="0" y="0"/>
            <a:chExt cx="2239657" cy="466423"/>
          </a:xfrm>
        </p:grpSpPr>
        <p:sp>
          <p:nvSpPr>
            <p:cNvPr id="9" name="Freeform 9"/>
            <p:cNvSpPr/>
            <p:nvPr/>
          </p:nvSpPr>
          <p:spPr>
            <a:xfrm>
              <a:off x="0" y="0"/>
              <a:ext cx="2239657" cy="466423"/>
            </a:xfrm>
            <a:custGeom>
              <a:avLst/>
              <a:gdLst/>
              <a:ahLst/>
              <a:cxnLst/>
              <a:rect l="l" t="t" r="r" b="b"/>
              <a:pathLst>
                <a:path w="2239657" h="466423">
                  <a:moveTo>
                    <a:pt x="36427" y="0"/>
                  </a:moveTo>
                  <a:lnTo>
                    <a:pt x="2203230" y="0"/>
                  </a:lnTo>
                  <a:cubicBezTo>
                    <a:pt x="2212891" y="0"/>
                    <a:pt x="2222156" y="3838"/>
                    <a:pt x="2228988" y="10669"/>
                  </a:cubicBezTo>
                  <a:cubicBezTo>
                    <a:pt x="2235819" y="17501"/>
                    <a:pt x="2239657" y="26766"/>
                    <a:pt x="2239657" y="36427"/>
                  </a:cubicBezTo>
                  <a:lnTo>
                    <a:pt x="2239657" y="429995"/>
                  </a:lnTo>
                  <a:cubicBezTo>
                    <a:pt x="2239657" y="450114"/>
                    <a:pt x="2223348" y="466423"/>
                    <a:pt x="2203230" y="466423"/>
                  </a:cubicBezTo>
                  <a:lnTo>
                    <a:pt x="36427" y="466423"/>
                  </a:lnTo>
                  <a:cubicBezTo>
                    <a:pt x="26766" y="466423"/>
                    <a:pt x="17501" y="462585"/>
                    <a:pt x="10669" y="455753"/>
                  </a:cubicBezTo>
                  <a:cubicBezTo>
                    <a:pt x="3838" y="448922"/>
                    <a:pt x="0" y="439656"/>
                    <a:pt x="0" y="429995"/>
                  </a:cubicBezTo>
                  <a:lnTo>
                    <a:pt x="0" y="36427"/>
                  </a:lnTo>
                  <a:cubicBezTo>
                    <a:pt x="0" y="26766"/>
                    <a:pt x="3838" y="17501"/>
                    <a:pt x="10669" y="10669"/>
                  </a:cubicBezTo>
                  <a:cubicBezTo>
                    <a:pt x="17501" y="3838"/>
                    <a:pt x="26766" y="0"/>
                    <a:pt x="36427" y="0"/>
                  </a:cubicBezTo>
                  <a:close/>
                </a:path>
              </a:pathLst>
            </a:custGeom>
            <a:solidFill>
              <a:srgbClr val="61804E">
                <a:alpha val="80784"/>
              </a:srgbClr>
            </a:solidFill>
          </p:spPr>
        </p:sp>
        <p:sp>
          <p:nvSpPr>
            <p:cNvPr id="10" name="TextBox 10"/>
            <p:cNvSpPr txBox="1"/>
            <p:nvPr/>
          </p:nvSpPr>
          <p:spPr>
            <a:xfrm>
              <a:off x="0" y="-47625"/>
              <a:ext cx="2239657" cy="514048"/>
            </a:xfrm>
            <a:prstGeom prst="rect">
              <a:avLst/>
            </a:prstGeom>
          </p:spPr>
          <p:txBody>
            <a:bodyPr lIns="50800" tIns="50800" rIns="50800" bIns="50800" rtlCol="0" anchor="ctr"/>
            <a:lstStyle/>
            <a:p>
              <a:pPr algn="ctr">
                <a:lnSpc>
                  <a:spcPts val="3296"/>
                </a:lnSpc>
              </a:pPr>
              <a:endParaRPr/>
            </a:p>
          </p:txBody>
        </p:sp>
      </p:grpSp>
      <p:grpSp>
        <p:nvGrpSpPr>
          <p:cNvPr id="11" name="Group 11"/>
          <p:cNvGrpSpPr/>
          <p:nvPr/>
        </p:nvGrpSpPr>
        <p:grpSpPr>
          <a:xfrm>
            <a:off x="21715" y="0"/>
            <a:ext cx="4118065" cy="10287000"/>
            <a:chOff x="0" y="0"/>
            <a:chExt cx="1009221" cy="2764807"/>
          </a:xfrm>
        </p:grpSpPr>
        <p:sp>
          <p:nvSpPr>
            <p:cNvPr id="12" name="Freeform 12"/>
            <p:cNvSpPr/>
            <p:nvPr/>
          </p:nvSpPr>
          <p:spPr>
            <a:xfrm>
              <a:off x="0" y="0"/>
              <a:ext cx="1009221" cy="2764807"/>
            </a:xfrm>
            <a:custGeom>
              <a:avLst/>
              <a:gdLst/>
              <a:ahLst/>
              <a:cxnLst/>
              <a:rect l="l" t="t" r="r" b="b"/>
              <a:pathLst>
                <a:path w="1009221" h="2764807">
                  <a:moveTo>
                    <a:pt x="95879" y="0"/>
                  </a:moveTo>
                  <a:lnTo>
                    <a:pt x="913341" y="0"/>
                  </a:lnTo>
                  <a:cubicBezTo>
                    <a:pt x="966294" y="0"/>
                    <a:pt x="1009221" y="42927"/>
                    <a:pt x="1009221" y="95879"/>
                  </a:cubicBezTo>
                  <a:lnTo>
                    <a:pt x="1009221" y="2668928"/>
                  </a:lnTo>
                  <a:cubicBezTo>
                    <a:pt x="1009221" y="2721880"/>
                    <a:pt x="966294" y="2764807"/>
                    <a:pt x="913341" y="2764807"/>
                  </a:cubicBezTo>
                  <a:lnTo>
                    <a:pt x="95879" y="2764807"/>
                  </a:lnTo>
                  <a:cubicBezTo>
                    <a:pt x="42927" y="2764807"/>
                    <a:pt x="0" y="2721880"/>
                    <a:pt x="0" y="2668928"/>
                  </a:cubicBezTo>
                  <a:lnTo>
                    <a:pt x="0" y="95879"/>
                  </a:lnTo>
                  <a:cubicBezTo>
                    <a:pt x="0" y="42927"/>
                    <a:pt x="42927" y="0"/>
                    <a:pt x="95879" y="0"/>
                  </a:cubicBezTo>
                  <a:close/>
                </a:path>
              </a:pathLst>
            </a:custGeom>
            <a:solidFill>
              <a:srgbClr val="61804E"/>
            </a:solidFill>
          </p:spPr>
        </p:sp>
        <p:sp>
          <p:nvSpPr>
            <p:cNvPr id="13" name="TextBox 13"/>
            <p:cNvSpPr txBox="1"/>
            <p:nvPr/>
          </p:nvSpPr>
          <p:spPr>
            <a:xfrm>
              <a:off x="0" y="-47625"/>
              <a:ext cx="1009221" cy="2812432"/>
            </a:xfrm>
            <a:prstGeom prst="rect">
              <a:avLst/>
            </a:prstGeom>
          </p:spPr>
          <p:txBody>
            <a:bodyPr lIns="50800" tIns="50800" rIns="50800" bIns="50800" rtlCol="0" anchor="ctr"/>
            <a:lstStyle/>
            <a:p>
              <a:pPr algn="ctr">
                <a:lnSpc>
                  <a:spcPts val="3296"/>
                </a:lnSpc>
              </a:pPr>
              <a:endParaRPr/>
            </a:p>
          </p:txBody>
        </p:sp>
      </p:grpSp>
      <p:sp>
        <p:nvSpPr>
          <p:cNvPr id="14" name="TextBox 14"/>
          <p:cNvSpPr txBox="1"/>
          <p:nvPr/>
        </p:nvSpPr>
        <p:spPr>
          <a:xfrm>
            <a:off x="7026670" y="950082"/>
            <a:ext cx="10206137" cy="2205732"/>
          </a:xfrm>
          <a:prstGeom prst="rect">
            <a:avLst/>
          </a:prstGeom>
        </p:spPr>
        <p:txBody>
          <a:bodyPr wrap="square" lIns="0" tIns="0" rIns="0" bIns="0" rtlCol="0" anchor="t">
            <a:spAutoFit/>
          </a:bodyPr>
          <a:lstStyle/>
          <a:p>
            <a:pPr>
              <a:lnSpc>
                <a:spcPts val="8568"/>
              </a:lnSpc>
            </a:pPr>
            <a:r>
              <a:rPr lang="en-IN" sz="7200" b="1" dirty="0">
                <a:solidFill>
                  <a:schemeClr val="accent3">
                    <a:lumMod val="50000"/>
                  </a:schemeClr>
                </a:solidFill>
                <a:latin typeface="Times New Roman" panose="02020603050405020304" pitchFamily="18" charset="0"/>
                <a:cs typeface="Times New Roman" panose="02020603050405020304" pitchFamily="18" charset="0"/>
              </a:rPr>
              <a:t>RESULTS AND DISCUSSION </a:t>
            </a:r>
            <a:endParaRPr lang="en-US" sz="7200" b="1" dirty="0">
              <a:solidFill>
                <a:schemeClr val="accent3">
                  <a:lumMod val="50000"/>
                </a:schemeClr>
              </a:solidFill>
              <a:latin typeface="Times New Roman" panose="02020603050405020304" pitchFamily="18" charset="0"/>
              <a:ea typeface="Open Sauce Heavy"/>
              <a:cs typeface="Times New Roman" panose="02020603050405020304" pitchFamily="18" charset="0"/>
              <a:sym typeface="Open Sauce Heavy"/>
            </a:endParaRPr>
          </a:p>
        </p:txBody>
      </p:sp>
      <p:sp>
        <p:nvSpPr>
          <p:cNvPr id="15" name="TextBox 15"/>
          <p:cNvSpPr txBox="1"/>
          <p:nvPr/>
        </p:nvSpPr>
        <p:spPr>
          <a:xfrm>
            <a:off x="7268353" y="4676136"/>
            <a:ext cx="4682720" cy="2397259"/>
          </a:xfrm>
          <a:prstGeom prst="rect">
            <a:avLst/>
          </a:prstGeom>
        </p:spPr>
        <p:txBody>
          <a:bodyPr wrap="square" lIns="0" tIns="0" rIns="0" bIns="0" rtlCol="0" anchor="t">
            <a:spAutoFit/>
          </a:bodyPr>
          <a:lstStyle/>
          <a:p>
            <a:pPr marL="342900" indent="-342900" algn="just">
              <a:lnSpc>
                <a:spcPts val="2687"/>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Liquidity is a critical measure of market efficiency, indicating how easily assets can be traded without causing significant price fluctuations.</a:t>
            </a:r>
          </a:p>
          <a:p>
            <a:pPr marL="342900" indent="-342900" algn="just">
              <a:lnSpc>
                <a:spcPts val="2687"/>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 Two metrics were used to assess the liquidity: </a:t>
            </a:r>
            <a:r>
              <a:rPr lang="en-IN" sz="2000" dirty="0" err="1">
                <a:solidFill>
                  <a:schemeClr val="bg1"/>
                </a:solidFill>
                <a:latin typeface="Times New Roman" panose="02020603050405020304" pitchFamily="18" charset="0"/>
                <a:cs typeface="Times New Roman" panose="02020603050405020304" pitchFamily="18" charset="0"/>
              </a:rPr>
              <a:t>Amihud</a:t>
            </a:r>
            <a:r>
              <a:rPr lang="en-IN" sz="2000" dirty="0">
                <a:solidFill>
                  <a:schemeClr val="bg1"/>
                </a:solidFill>
                <a:latin typeface="Times New Roman" panose="02020603050405020304" pitchFamily="18" charset="0"/>
                <a:cs typeface="Times New Roman" panose="02020603050405020304" pitchFamily="18" charset="0"/>
              </a:rPr>
              <a:t> Illiquidity Ratio and the Turnover Ratio. </a:t>
            </a:r>
            <a:endParaRPr lang="en-US" sz="2000" dirty="0">
              <a:solidFill>
                <a:schemeClr val="bg1"/>
              </a:solidFill>
              <a:latin typeface="Times New Roman" panose="02020603050405020304" pitchFamily="18" charset="0"/>
              <a:ea typeface="Roboto"/>
              <a:cs typeface="Times New Roman" panose="02020603050405020304" pitchFamily="18" charset="0"/>
              <a:sym typeface="Roboto"/>
            </a:endParaRPr>
          </a:p>
        </p:txBody>
      </p:sp>
      <p:sp>
        <p:nvSpPr>
          <p:cNvPr id="16" name="TextBox 16"/>
          <p:cNvSpPr txBox="1"/>
          <p:nvPr/>
        </p:nvSpPr>
        <p:spPr>
          <a:xfrm>
            <a:off x="7487816" y="4121256"/>
            <a:ext cx="3879886" cy="410369"/>
          </a:xfrm>
          <a:prstGeom prst="rect">
            <a:avLst/>
          </a:prstGeom>
        </p:spPr>
        <p:txBody>
          <a:bodyPr lIns="0" tIns="0" rIns="0" bIns="0" rtlCol="0" anchor="t">
            <a:spAutoFit/>
          </a:bodyPr>
          <a:lstStyle/>
          <a:p>
            <a:pPr algn="l">
              <a:lnSpc>
                <a:spcPts val="3219"/>
              </a:lnSpc>
            </a:pPr>
            <a:r>
              <a:rPr lang="en-US" sz="2800" b="1" dirty="0">
                <a:solidFill>
                  <a:srgbClr val="FFE14D"/>
                </a:solidFill>
                <a:latin typeface="Times New Roman" panose="02020603050405020304" pitchFamily="18" charset="0"/>
                <a:ea typeface="Open Sauce Heavy"/>
                <a:cs typeface="Times New Roman" panose="02020603050405020304" pitchFamily="18" charset="0"/>
                <a:sym typeface="Open Sauce Heavy"/>
              </a:rPr>
              <a:t>Liquidity Analysis </a:t>
            </a:r>
          </a:p>
        </p:txBody>
      </p:sp>
      <p:sp>
        <p:nvSpPr>
          <p:cNvPr id="17" name="TextBox 17"/>
          <p:cNvSpPr txBox="1"/>
          <p:nvPr/>
        </p:nvSpPr>
        <p:spPr>
          <a:xfrm>
            <a:off x="13067702" y="4121256"/>
            <a:ext cx="3879886" cy="410369"/>
          </a:xfrm>
          <a:prstGeom prst="rect">
            <a:avLst/>
          </a:prstGeom>
        </p:spPr>
        <p:txBody>
          <a:bodyPr lIns="0" tIns="0" rIns="0" bIns="0" rtlCol="0" anchor="t">
            <a:spAutoFit/>
          </a:bodyPr>
          <a:lstStyle/>
          <a:p>
            <a:pPr algn="l">
              <a:lnSpc>
                <a:spcPts val="3219"/>
              </a:lnSpc>
            </a:pPr>
            <a:r>
              <a:rPr lang="en-US" sz="2800" b="1" dirty="0">
                <a:solidFill>
                  <a:srgbClr val="FFE14D"/>
                </a:solidFill>
                <a:latin typeface="Times New Roman" panose="02020603050405020304" pitchFamily="18" charset="0"/>
                <a:ea typeface="Open Sauce Heavy"/>
                <a:cs typeface="Times New Roman" panose="02020603050405020304" pitchFamily="18" charset="0"/>
                <a:sym typeface="Open Sauce Heavy"/>
              </a:rPr>
              <a:t>Predictive Modeling</a:t>
            </a:r>
          </a:p>
        </p:txBody>
      </p:sp>
      <p:sp>
        <p:nvSpPr>
          <p:cNvPr id="18" name="TextBox 18"/>
          <p:cNvSpPr txBox="1"/>
          <p:nvPr/>
        </p:nvSpPr>
        <p:spPr>
          <a:xfrm>
            <a:off x="7487816" y="7971178"/>
            <a:ext cx="7056784" cy="410369"/>
          </a:xfrm>
          <a:prstGeom prst="rect">
            <a:avLst/>
          </a:prstGeom>
        </p:spPr>
        <p:txBody>
          <a:bodyPr wrap="square" lIns="0" tIns="0" rIns="0" bIns="0" rtlCol="0" anchor="t">
            <a:spAutoFit/>
          </a:bodyPr>
          <a:lstStyle/>
          <a:p>
            <a:pPr algn="l">
              <a:lnSpc>
                <a:spcPts val="3219"/>
              </a:lnSpc>
            </a:pPr>
            <a:r>
              <a:rPr lang="en-US" sz="2800" b="1" dirty="0">
                <a:solidFill>
                  <a:srgbClr val="FFE14D"/>
                </a:solidFill>
                <a:latin typeface="Times New Roman" panose="02020603050405020304" pitchFamily="18" charset="0"/>
                <a:ea typeface="Open Sauce Heavy"/>
                <a:cs typeface="Times New Roman" panose="02020603050405020304" pitchFamily="18" charset="0"/>
                <a:sym typeface="Open Sauce Heavy"/>
              </a:rPr>
              <a:t>Benchmarking of India’s Framework</a:t>
            </a:r>
          </a:p>
        </p:txBody>
      </p:sp>
      <p:sp>
        <p:nvSpPr>
          <p:cNvPr id="20" name="TextBox 20"/>
          <p:cNvSpPr txBox="1"/>
          <p:nvPr/>
        </p:nvSpPr>
        <p:spPr>
          <a:xfrm>
            <a:off x="12951134" y="4678490"/>
            <a:ext cx="4593004" cy="2397259"/>
          </a:xfrm>
          <a:prstGeom prst="rect">
            <a:avLst/>
          </a:prstGeom>
        </p:spPr>
        <p:txBody>
          <a:bodyPr wrap="square" lIns="0" tIns="0" rIns="0" bIns="0" rtlCol="0" anchor="t">
            <a:spAutoFit/>
          </a:bodyPr>
          <a:lstStyle/>
          <a:p>
            <a:pPr marL="342900" indent="-342900" algn="just">
              <a:lnSpc>
                <a:spcPts val="2687"/>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Predictive modelling captures short-term fluctuations while forecasting future dynamics, event-driven shifts, and non-linear patterns in carbon credit pricing.</a:t>
            </a:r>
          </a:p>
          <a:p>
            <a:pPr marL="342900" indent="-342900" algn="just">
              <a:lnSpc>
                <a:spcPts val="2687"/>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In this study, three predictive techniques were used: Linear Regression, Prophet (time-series forecasting), and </a:t>
            </a:r>
            <a:r>
              <a:rPr lang="en-IN" sz="2000" dirty="0" err="1">
                <a:solidFill>
                  <a:schemeClr val="bg1"/>
                </a:solidFill>
                <a:latin typeface="Times New Roman" panose="02020603050405020304" pitchFamily="18" charset="0"/>
                <a:cs typeface="Times New Roman" panose="02020603050405020304" pitchFamily="18" charset="0"/>
              </a:rPr>
              <a:t>XGBoost</a:t>
            </a:r>
            <a:r>
              <a:rPr lang="en-IN" sz="2000" dirty="0">
                <a:solidFill>
                  <a:schemeClr val="bg1"/>
                </a:solidFill>
                <a:latin typeface="Times New Roman" panose="02020603050405020304" pitchFamily="18" charset="0"/>
                <a:cs typeface="Times New Roman" panose="02020603050405020304" pitchFamily="18" charset="0"/>
              </a:rPr>
              <a:t>.</a:t>
            </a:r>
            <a:endParaRPr lang="en-US" sz="2000" dirty="0">
              <a:solidFill>
                <a:schemeClr val="bg1"/>
              </a:solidFill>
              <a:latin typeface="Times New Roman" panose="02020603050405020304" pitchFamily="18" charset="0"/>
              <a:ea typeface="Roboto"/>
              <a:cs typeface="Times New Roman" panose="02020603050405020304" pitchFamily="18" charset="0"/>
              <a:sym typeface="Roboto"/>
            </a:endParaRPr>
          </a:p>
        </p:txBody>
      </p:sp>
      <p:grpSp>
        <p:nvGrpSpPr>
          <p:cNvPr id="21" name="Group 21"/>
          <p:cNvGrpSpPr/>
          <p:nvPr/>
        </p:nvGrpSpPr>
        <p:grpSpPr>
          <a:xfrm>
            <a:off x="1019580" y="1615109"/>
            <a:ext cx="5294503" cy="8671893"/>
            <a:chOff x="-30026" y="-66918"/>
            <a:chExt cx="4464010" cy="7311625"/>
          </a:xfrm>
        </p:grpSpPr>
        <p:sp>
          <p:nvSpPr>
            <p:cNvPr id="22" name="Freeform 22"/>
            <p:cNvSpPr/>
            <p:nvPr/>
          </p:nvSpPr>
          <p:spPr>
            <a:xfrm>
              <a:off x="-30026" y="-66918"/>
              <a:ext cx="4464010" cy="7311625"/>
            </a:xfrm>
            <a:custGeom>
              <a:avLst/>
              <a:gdLst/>
              <a:ahLst/>
              <a:cxnLst/>
              <a:rect l="l" t="t" r="r" b="b"/>
              <a:pathLst>
                <a:path w="4464010" h="7244707">
                  <a:moveTo>
                    <a:pt x="4464010" y="7244707"/>
                  </a:moveTo>
                  <a:lnTo>
                    <a:pt x="0" y="7244707"/>
                  </a:lnTo>
                  <a:lnTo>
                    <a:pt x="0" y="0"/>
                  </a:lnTo>
                  <a:lnTo>
                    <a:pt x="2007013" y="0"/>
                  </a:lnTo>
                  <a:cubicBezTo>
                    <a:pt x="3364932" y="0"/>
                    <a:pt x="4464010" y="870183"/>
                    <a:pt x="4464010" y="1941783"/>
                  </a:cubicBezTo>
                  <a:lnTo>
                    <a:pt x="4464010" y="7244707"/>
                  </a:lnTo>
                  <a:close/>
                </a:path>
              </a:pathLst>
            </a:custGeom>
            <a:blipFill>
              <a:blip r:embed="rId2"/>
              <a:stretch>
                <a:fillRect l="-71566" r="-71566"/>
              </a:stretch>
            </a:blipFill>
          </p:spPr>
          <p:txBody>
            <a:bodyPr/>
            <a:lstStyle/>
            <a:p>
              <a:endParaRPr lang="en-IN" dirty="0"/>
            </a:p>
          </p:txBody>
        </p:sp>
      </p:grpSp>
      <p:sp>
        <p:nvSpPr>
          <p:cNvPr id="30" name="TextBox 29">
            <a:extLst>
              <a:ext uri="{FF2B5EF4-FFF2-40B4-BE49-F238E27FC236}">
                <a16:creationId xmlns:a16="http://schemas.microsoft.com/office/drawing/2014/main" id="{14B26BF8-A5BD-989C-4975-E1311EA93997}"/>
              </a:ext>
            </a:extLst>
          </p:cNvPr>
          <p:cNvSpPr txBox="1"/>
          <p:nvPr/>
        </p:nvSpPr>
        <p:spPr>
          <a:xfrm>
            <a:off x="7268353" y="8432909"/>
            <a:ext cx="10078751" cy="132343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India’s carbon credit scheme, started under the 2022 Energy Conservation Act and the CCTS in 2024, allows companies to buy and sell credits to lower their carbon impact.</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CCTS sets targets for 2025–26 and 2026–27, and actual trading of carbon credits will begin in late 2026.</a:t>
            </a:r>
            <a:endParaRPr lang="en-IN"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29864" y="899828"/>
            <a:ext cx="8999984" cy="1392337"/>
            <a:chOff x="0" y="0"/>
            <a:chExt cx="2912017" cy="341222"/>
          </a:xfrm>
        </p:grpSpPr>
        <p:sp>
          <p:nvSpPr>
            <p:cNvPr id="9" name="Freeform 9"/>
            <p:cNvSpPr/>
            <p:nvPr/>
          </p:nvSpPr>
          <p:spPr>
            <a:xfrm>
              <a:off x="0" y="0"/>
              <a:ext cx="2912017" cy="341222"/>
            </a:xfrm>
            <a:custGeom>
              <a:avLst/>
              <a:gdLst/>
              <a:ahLst/>
              <a:cxnLst/>
              <a:rect l="l" t="t" r="r" b="b"/>
              <a:pathLst>
                <a:path w="2912017" h="341222">
                  <a:moveTo>
                    <a:pt x="33229" y="0"/>
                  </a:moveTo>
                  <a:lnTo>
                    <a:pt x="2878788" y="0"/>
                  </a:lnTo>
                  <a:cubicBezTo>
                    <a:pt x="2887601" y="0"/>
                    <a:pt x="2896053" y="3501"/>
                    <a:pt x="2902285" y="9733"/>
                  </a:cubicBezTo>
                  <a:cubicBezTo>
                    <a:pt x="2908516" y="15964"/>
                    <a:pt x="2912017" y="24416"/>
                    <a:pt x="2912017" y="33229"/>
                  </a:cubicBezTo>
                  <a:lnTo>
                    <a:pt x="2912017" y="307993"/>
                  </a:lnTo>
                  <a:cubicBezTo>
                    <a:pt x="2912017" y="316806"/>
                    <a:pt x="2908516" y="325258"/>
                    <a:pt x="2902285" y="331489"/>
                  </a:cubicBezTo>
                  <a:cubicBezTo>
                    <a:pt x="2896053" y="337721"/>
                    <a:pt x="2887601" y="341222"/>
                    <a:pt x="2878788" y="341222"/>
                  </a:cubicBezTo>
                  <a:lnTo>
                    <a:pt x="33229" y="341222"/>
                  </a:lnTo>
                  <a:cubicBezTo>
                    <a:pt x="24416" y="341222"/>
                    <a:pt x="15964" y="337721"/>
                    <a:pt x="9733" y="331489"/>
                  </a:cubicBezTo>
                  <a:cubicBezTo>
                    <a:pt x="3501" y="325258"/>
                    <a:pt x="0" y="316806"/>
                    <a:pt x="0" y="307993"/>
                  </a:cubicBezTo>
                  <a:lnTo>
                    <a:pt x="0" y="33229"/>
                  </a:lnTo>
                  <a:cubicBezTo>
                    <a:pt x="0" y="24416"/>
                    <a:pt x="3501" y="15964"/>
                    <a:pt x="9733" y="9733"/>
                  </a:cubicBezTo>
                  <a:cubicBezTo>
                    <a:pt x="15964" y="3501"/>
                    <a:pt x="24416" y="0"/>
                    <a:pt x="33229" y="0"/>
                  </a:cubicBezTo>
                  <a:close/>
                </a:path>
              </a:pathLst>
            </a:custGeom>
            <a:solidFill>
              <a:srgbClr val="61804E"/>
            </a:solidFill>
          </p:spPr>
        </p:sp>
        <p:sp>
          <p:nvSpPr>
            <p:cNvPr id="10" name="TextBox 10"/>
            <p:cNvSpPr txBox="1"/>
            <p:nvPr/>
          </p:nvSpPr>
          <p:spPr>
            <a:xfrm>
              <a:off x="0" y="-47625"/>
              <a:ext cx="2912017" cy="388847"/>
            </a:xfrm>
            <a:prstGeom prst="rect">
              <a:avLst/>
            </a:prstGeom>
          </p:spPr>
          <p:txBody>
            <a:bodyPr lIns="50800" tIns="50800" rIns="50800" bIns="50800" rtlCol="0" anchor="ctr"/>
            <a:lstStyle/>
            <a:p>
              <a:pPr algn="ctr">
                <a:lnSpc>
                  <a:spcPts val="3296"/>
                </a:lnSpc>
              </a:pPr>
              <a:endParaRPr/>
            </a:p>
          </p:txBody>
        </p:sp>
      </p:grpSp>
      <p:sp>
        <p:nvSpPr>
          <p:cNvPr id="11" name="TextBox 11"/>
          <p:cNvSpPr txBox="1"/>
          <p:nvPr/>
        </p:nvSpPr>
        <p:spPr>
          <a:xfrm>
            <a:off x="2015208" y="1085865"/>
            <a:ext cx="10397825" cy="825932"/>
          </a:xfrm>
          <a:prstGeom prst="rect">
            <a:avLst/>
          </a:prstGeom>
        </p:spPr>
        <p:txBody>
          <a:bodyPr wrap="square" lIns="0" tIns="0" rIns="0" bIns="0" rtlCol="0" anchor="t">
            <a:spAutoFit/>
          </a:bodyPr>
          <a:lstStyle/>
          <a:p>
            <a:pPr>
              <a:lnSpc>
                <a:spcPts val="6859"/>
              </a:lnSpc>
            </a:pPr>
            <a:r>
              <a:rPr lang="en-US" sz="5400" b="1" dirty="0">
                <a:solidFill>
                  <a:srgbClr val="FFE14D"/>
                </a:solidFill>
                <a:latin typeface="Times New Roman" panose="02020603050405020304" pitchFamily="18" charset="0"/>
                <a:ea typeface="Open Sauce Heavy"/>
                <a:cs typeface="Times New Roman" panose="02020603050405020304" pitchFamily="18" charset="0"/>
                <a:sym typeface="Open Sauce Heavy"/>
              </a:rPr>
              <a:t>Liquidity Analysis </a:t>
            </a:r>
          </a:p>
        </p:txBody>
      </p:sp>
      <p:pic>
        <p:nvPicPr>
          <p:cNvPr id="17" name="Picture 16">
            <a:extLst>
              <a:ext uri="{FF2B5EF4-FFF2-40B4-BE49-F238E27FC236}">
                <a16:creationId xmlns:a16="http://schemas.microsoft.com/office/drawing/2014/main" id="{0ACB88A0-E13C-D43C-A6E2-9889C92DE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00" y="6429306"/>
            <a:ext cx="8578920" cy="3529005"/>
          </a:xfrm>
          <a:prstGeom prst="rect">
            <a:avLst/>
          </a:prstGeom>
        </p:spPr>
      </p:pic>
      <p:pic>
        <p:nvPicPr>
          <p:cNvPr id="19" name="Picture 18">
            <a:extLst>
              <a:ext uri="{FF2B5EF4-FFF2-40B4-BE49-F238E27FC236}">
                <a16:creationId xmlns:a16="http://schemas.microsoft.com/office/drawing/2014/main" id="{92982F96-BC74-AA31-FB35-A6574B8D1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024" y="6429305"/>
            <a:ext cx="8433266" cy="3529005"/>
          </a:xfrm>
          <a:prstGeom prst="rect">
            <a:avLst/>
          </a:prstGeom>
        </p:spPr>
      </p:pic>
      <p:grpSp>
        <p:nvGrpSpPr>
          <p:cNvPr id="20" name="Group 2">
            <a:extLst>
              <a:ext uri="{FF2B5EF4-FFF2-40B4-BE49-F238E27FC236}">
                <a16:creationId xmlns:a16="http://schemas.microsoft.com/office/drawing/2014/main" id="{C5067629-6E77-653A-9969-528D9D985F10}"/>
              </a:ext>
            </a:extLst>
          </p:cNvPr>
          <p:cNvGrpSpPr/>
          <p:nvPr/>
        </p:nvGrpSpPr>
        <p:grpSpPr>
          <a:xfrm>
            <a:off x="9360024" y="2486496"/>
            <a:ext cx="8433266" cy="3748479"/>
            <a:chOff x="0" y="0"/>
            <a:chExt cx="1106990" cy="783064"/>
          </a:xfrm>
        </p:grpSpPr>
        <p:sp>
          <p:nvSpPr>
            <p:cNvPr id="21" name="Freeform 3">
              <a:extLst>
                <a:ext uri="{FF2B5EF4-FFF2-40B4-BE49-F238E27FC236}">
                  <a16:creationId xmlns:a16="http://schemas.microsoft.com/office/drawing/2014/main" id="{F356CBE6-AF93-0738-50FE-A7A6724CC027}"/>
                </a:ext>
              </a:extLst>
            </p:cNvPr>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22" name="TextBox 4">
              <a:extLst>
                <a:ext uri="{FF2B5EF4-FFF2-40B4-BE49-F238E27FC236}">
                  <a16:creationId xmlns:a16="http://schemas.microsoft.com/office/drawing/2014/main" id="{2C8AB46C-23EC-1004-B1B5-3DDAB12B610E}"/>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23" name="Group 2">
            <a:extLst>
              <a:ext uri="{FF2B5EF4-FFF2-40B4-BE49-F238E27FC236}">
                <a16:creationId xmlns:a16="http://schemas.microsoft.com/office/drawing/2014/main" id="{BCBAEB6F-7359-FB26-7D3E-48DCB2B8BAB3}"/>
              </a:ext>
            </a:extLst>
          </p:cNvPr>
          <p:cNvGrpSpPr/>
          <p:nvPr/>
        </p:nvGrpSpPr>
        <p:grpSpPr>
          <a:xfrm>
            <a:off x="883662" y="2486496"/>
            <a:ext cx="8086458" cy="3748479"/>
            <a:chOff x="0" y="0"/>
            <a:chExt cx="1106990" cy="783064"/>
          </a:xfrm>
        </p:grpSpPr>
        <p:sp>
          <p:nvSpPr>
            <p:cNvPr id="24" name="Freeform 3">
              <a:extLst>
                <a:ext uri="{FF2B5EF4-FFF2-40B4-BE49-F238E27FC236}">
                  <a16:creationId xmlns:a16="http://schemas.microsoft.com/office/drawing/2014/main" id="{E5C05E7B-095E-A32A-3493-0FF58BD3B413}"/>
                </a:ext>
              </a:extLst>
            </p:cNvPr>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25" name="TextBox 4">
              <a:extLst>
                <a:ext uri="{FF2B5EF4-FFF2-40B4-BE49-F238E27FC236}">
                  <a16:creationId xmlns:a16="http://schemas.microsoft.com/office/drawing/2014/main" id="{2FEFE79E-22E9-E926-E920-C7BEF6ACBF3E}"/>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sp>
        <p:nvSpPr>
          <p:cNvPr id="26" name="TextBox 25">
            <a:extLst>
              <a:ext uri="{FF2B5EF4-FFF2-40B4-BE49-F238E27FC236}">
                <a16:creationId xmlns:a16="http://schemas.microsoft.com/office/drawing/2014/main" id="{BFB449E7-AD4D-44BE-FD8D-237A3ACD388D}"/>
              </a:ext>
            </a:extLst>
          </p:cNvPr>
          <p:cNvSpPr txBox="1"/>
          <p:nvPr/>
        </p:nvSpPr>
        <p:spPr>
          <a:xfrm>
            <a:off x="1305259" y="3289984"/>
            <a:ext cx="7200800" cy="3139321"/>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Amihud</a:t>
            </a:r>
            <a:r>
              <a:rPr lang="en-US" sz="2000" dirty="0">
                <a:solidFill>
                  <a:schemeClr val="bg1"/>
                </a:solidFill>
                <a:latin typeface="Times New Roman" panose="02020603050405020304" pitchFamily="18" charset="0"/>
                <a:cs typeface="Times New Roman" panose="02020603050405020304" pitchFamily="18" charset="0"/>
              </a:rPr>
              <a:t> Illiquidity Ratio shows how much a trade moves the price compared to the trading volume, found by dividing price change by the number of shares traded.</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Between 2022 and 2025, the </a:t>
            </a:r>
            <a:r>
              <a:rPr lang="en-US" sz="2000" dirty="0" err="1">
                <a:solidFill>
                  <a:schemeClr val="bg1"/>
                </a:solidFill>
                <a:latin typeface="Times New Roman" panose="02020603050405020304" pitchFamily="18" charset="0"/>
                <a:cs typeface="Times New Roman" panose="02020603050405020304" pitchFamily="18" charset="0"/>
              </a:rPr>
              <a:t>Amihud</a:t>
            </a:r>
            <a:r>
              <a:rPr lang="en-US" sz="2000" dirty="0">
                <a:solidFill>
                  <a:schemeClr val="bg1"/>
                </a:solidFill>
                <a:latin typeface="Times New Roman" panose="02020603050405020304" pitchFamily="18" charset="0"/>
                <a:cs typeface="Times New Roman" panose="02020603050405020304" pitchFamily="18" charset="0"/>
              </a:rPr>
              <a:t> Illiquidity Ratio in the carbon credit market showed stable phases with sudden spikes, where small trades caused large price changes. These shocks, especially in 2022–23 and mid-2025, were likely driven by compliance deadlines, new regulations, or shifts in carbon offset demand.</a:t>
            </a:r>
          </a:p>
          <a:p>
            <a:endParaRPr lang="en-IN" dirty="0"/>
          </a:p>
        </p:txBody>
      </p:sp>
      <p:sp>
        <p:nvSpPr>
          <p:cNvPr id="27" name="TextBox 26">
            <a:extLst>
              <a:ext uri="{FF2B5EF4-FFF2-40B4-BE49-F238E27FC236}">
                <a16:creationId xmlns:a16="http://schemas.microsoft.com/office/drawing/2014/main" id="{E382B1E5-22E8-5A16-B2EE-79CA291AD327}"/>
              </a:ext>
            </a:extLst>
          </p:cNvPr>
          <p:cNvSpPr txBox="1"/>
          <p:nvPr/>
        </p:nvSpPr>
        <p:spPr>
          <a:xfrm>
            <a:off x="10084269" y="3289984"/>
            <a:ext cx="6984776"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Turnover Ratio measures how actively a market is trading by comparing the trading volume to the total market value, showing how often assets are bought and sold.</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turnover ratio of carbon credits between 2024 and 2025 mostly stayed between 0.02 and 0.10, with short spikes up to 0.20 during compliance or policy shifts. Longer periods below 0.05 show thin trading and low participation, highlighting that carbon markets are less active than regular financial markets.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FA674AB-CC5D-02B6-7120-29DD6F6911F7}"/>
              </a:ext>
            </a:extLst>
          </p:cNvPr>
          <p:cNvSpPr txBox="1"/>
          <p:nvPr/>
        </p:nvSpPr>
        <p:spPr>
          <a:xfrm>
            <a:off x="1522216" y="2692713"/>
            <a:ext cx="5112568" cy="523220"/>
          </a:xfrm>
          <a:prstGeom prst="rect">
            <a:avLst/>
          </a:prstGeom>
          <a:noFill/>
        </p:spPr>
        <p:txBody>
          <a:bodyPr wrap="square" rtlCol="0">
            <a:spAutoFit/>
          </a:bodyPr>
          <a:lstStyle/>
          <a:p>
            <a:r>
              <a:rPr lang="en-US" sz="2800" b="1" dirty="0" err="1">
                <a:solidFill>
                  <a:srgbClr val="FFE14D"/>
                </a:solidFill>
                <a:latin typeface="Times New Roman" panose="02020603050405020304" pitchFamily="18" charset="0"/>
                <a:cs typeface="Times New Roman" panose="02020603050405020304" pitchFamily="18" charset="0"/>
              </a:rPr>
              <a:t>Amihud</a:t>
            </a:r>
            <a:r>
              <a:rPr lang="en-US" sz="2800" b="1" dirty="0">
                <a:solidFill>
                  <a:srgbClr val="FFE14D"/>
                </a:solidFill>
                <a:latin typeface="Times New Roman" panose="02020603050405020304" pitchFamily="18" charset="0"/>
                <a:cs typeface="Times New Roman" panose="02020603050405020304" pitchFamily="18" charset="0"/>
              </a:rPr>
              <a:t> Illiquidity Ratio</a:t>
            </a:r>
            <a:endParaRPr lang="en-IN" sz="2800" b="1" dirty="0">
              <a:solidFill>
                <a:srgbClr val="FFE14D"/>
              </a:solidFill>
            </a:endParaRPr>
          </a:p>
        </p:txBody>
      </p:sp>
      <p:sp>
        <p:nvSpPr>
          <p:cNvPr id="30" name="TextBox 29">
            <a:extLst>
              <a:ext uri="{FF2B5EF4-FFF2-40B4-BE49-F238E27FC236}">
                <a16:creationId xmlns:a16="http://schemas.microsoft.com/office/drawing/2014/main" id="{25828FF8-ED27-4830-23A6-B5A53996F56C}"/>
              </a:ext>
            </a:extLst>
          </p:cNvPr>
          <p:cNvSpPr txBox="1"/>
          <p:nvPr/>
        </p:nvSpPr>
        <p:spPr>
          <a:xfrm>
            <a:off x="10224120" y="2767236"/>
            <a:ext cx="3168352" cy="523220"/>
          </a:xfrm>
          <a:prstGeom prst="rect">
            <a:avLst/>
          </a:prstGeom>
          <a:noFill/>
        </p:spPr>
        <p:txBody>
          <a:bodyPr wrap="square" rtlCol="0">
            <a:spAutoFit/>
          </a:bodyPr>
          <a:lstStyle/>
          <a:p>
            <a:r>
              <a:rPr lang="en-US" sz="2800" b="1" dirty="0">
                <a:solidFill>
                  <a:srgbClr val="FFE14D"/>
                </a:solidFill>
                <a:latin typeface="Times New Roman" panose="02020603050405020304" pitchFamily="18" charset="0"/>
                <a:cs typeface="Times New Roman" panose="02020603050405020304" pitchFamily="18" charset="0"/>
              </a:rPr>
              <a:t>Turnover Ratio</a:t>
            </a:r>
            <a:endParaRPr lang="en-IN" sz="2800" b="1" dirty="0">
              <a:solidFill>
                <a:srgbClr val="FFE14D"/>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586DB-29EE-4646-BE5D-111E68F7D71E}"/>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C52CA38B-7E18-60B2-617C-7A3581D416A6}"/>
              </a:ext>
            </a:extLst>
          </p:cNvPr>
          <p:cNvGrpSpPr/>
          <p:nvPr/>
        </p:nvGrpSpPr>
        <p:grpSpPr>
          <a:xfrm>
            <a:off x="-29864" y="899828"/>
            <a:ext cx="8999984" cy="1392337"/>
            <a:chOff x="0" y="0"/>
            <a:chExt cx="2912017" cy="341222"/>
          </a:xfrm>
        </p:grpSpPr>
        <p:sp>
          <p:nvSpPr>
            <p:cNvPr id="9" name="Freeform 9">
              <a:extLst>
                <a:ext uri="{FF2B5EF4-FFF2-40B4-BE49-F238E27FC236}">
                  <a16:creationId xmlns:a16="http://schemas.microsoft.com/office/drawing/2014/main" id="{5A82D676-A8BA-2EE6-F230-B12FA0416C6F}"/>
                </a:ext>
              </a:extLst>
            </p:cNvPr>
            <p:cNvSpPr/>
            <p:nvPr/>
          </p:nvSpPr>
          <p:spPr>
            <a:xfrm>
              <a:off x="0" y="0"/>
              <a:ext cx="2912017" cy="341222"/>
            </a:xfrm>
            <a:custGeom>
              <a:avLst/>
              <a:gdLst/>
              <a:ahLst/>
              <a:cxnLst/>
              <a:rect l="l" t="t" r="r" b="b"/>
              <a:pathLst>
                <a:path w="2912017" h="341222">
                  <a:moveTo>
                    <a:pt x="33229" y="0"/>
                  </a:moveTo>
                  <a:lnTo>
                    <a:pt x="2878788" y="0"/>
                  </a:lnTo>
                  <a:cubicBezTo>
                    <a:pt x="2887601" y="0"/>
                    <a:pt x="2896053" y="3501"/>
                    <a:pt x="2902285" y="9733"/>
                  </a:cubicBezTo>
                  <a:cubicBezTo>
                    <a:pt x="2908516" y="15964"/>
                    <a:pt x="2912017" y="24416"/>
                    <a:pt x="2912017" y="33229"/>
                  </a:cubicBezTo>
                  <a:lnTo>
                    <a:pt x="2912017" y="307993"/>
                  </a:lnTo>
                  <a:cubicBezTo>
                    <a:pt x="2912017" y="316806"/>
                    <a:pt x="2908516" y="325258"/>
                    <a:pt x="2902285" y="331489"/>
                  </a:cubicBezTo>
                  <a:cubicBezTo>
                    <a:pt x="2896053" y="337721"/>
                    <a:pt x="2887601" y="341222"/>
                    <a:pt x="2878788" y="341222"/>
                  </a:cubicBezTo>
                  <a:lnTo>
                    <a:pt x="33229" y="341222"/>
                  </a:lnTo>
                  <a:cubicBezTo>
                    <a:pt x="24416" y="341222"/>
                    <a:pt x="15964" y="337721"/>
                    <a:pt x="9733" y="331489"/>
                  </a:cubicBezTo>
                  <a:cubicBezTo>
                    <a:pt x="3501" y="325258"/>
                    <a:pt x="0" y="316806"/>
                    <a:pt x="0" y="307993"/>
                  </a:cubicBezTo>
                  <a:lnTo>
                    <a:pt x="0" y="33229"/>
                  </a:lnTo>
                  <a:cubicBezTo>
                    <a:pt x="0" y="24416"/>
                    <a:pt x="3501" y="15964"/>
                    <a:pt x="9733" y="9733"/>
                  </a:cubicBezTo>
                  <a:cubicBezTo>
                    <a:pt x="15964" y="3501"/>
                    <a:pt x="24416" y="0"/>
                    <a:pt x="33229" y="0"/>
                  </a:cubicBezTo>
                  <a:close/>
                </a:path>
              </a:pathLst>
            </a:custGeom>
            <a:solidFill>
              <a:srgbClr val="61804E"/>
            </a:solidFill>
          </p:spPr>
        </p:sp>
        <p:sp>
          <p:nvSpPr>
            <p:cNvPr id="10" name="TextBox 10">
              <a:extLst>
                <a:ext uri="{FF2B5EF4-FFF2-40B4-BE49-F238E27FC236}">
                  <a16:creationId xmlns:a16="http://schemas.microsoft.com/office/drawing/2014/main" id="{0A8EC2A7-5FC8-3894-8E70-D829D948DA27}"/>
                </a:ext>
              </a:extLst>
            </p:cNvPr>
            <p:cNvSpPr txBox="1"/>
            <p:nvPr/>
          </p:nvSpPr>
          <p:spPr>
            <a:xfrm>
              <a:off x="0" y="-47625"/>
              <a:ext cx="2912017" cy="388847"/>
            </a:xfrm>
            <a:prstGeom prst="rect">
              <a:avLst/>
            </a:prstGeom>
          </p:spPr>
          <p:txBody>
            <a:bodyPr lIns="50800" tIns="50800" rIns="50800" bIns="50800" rtlCol="0" anchor="ctr"/>
            <a:lstStyle/>
            <a:p>
              <a:pPr marL="285750" indent="-285750" algn="ctr">
                <a:lnSpc>
                  <a:spcPts val="3296"/>
                </a:lnSpc>
                <a:buFont typeface="Arial" panose="020B0604020202020204" pitchFamily="34" charset="0"/>
                <a:buChar char="•"/>
              </a:pPr>
              <a:endParaRPr sz="2000"/>
            </a:p>
          </p:txBody>
        </p:sp>
      </p:grpSp>
      <p:sp>
        <p:nvSpPr>
          <p:cNvPr id="11" name="TextBox 11">
            <a:extLst>
              <a:ext uri="{FF2B5EF4-FFF2-40B4-BE49-F238E27FC236}">
                <a16:creationId xmlns:a16="http://schemas.microsoft.com/office/drawing/2014/main" id="{6BBBD3B3-A3A3-120E-9A55-2CE2958681B0}"/>
              </a:ext>
            </a:extLst>
          </p:cNvPr>
          <p:cNvSpPr txBox="1"/>
          <p:nvPr/>
        </p:nvSpPr>
        <p:spPr>
          <a:xfrm>
            <a:off x="2015208" y="1085865"/>
            <a:ext cx="10397825" cy="825932"/>
          </a:xfrm>
          <a:prstGeom prst="rect">
            <a:avLst/>
          </a:prstGeom>
        </p:spPr>
        <p:txBody>
          <a:bodyPr wrap="square" lIns="0" tIns="0" rIns="0" bIns="0" rtlCol="0" anchor="t">
            <a:spAutoFit/>
          </a:bodyPr>
          <a:lstStyle/>
          <a:p>
            <a:pPr>
              <a:lnSpc>
                <a:spcPts val="6859"/>
              </a:lnSpc>
            </a:pPr>
            <a:r>
              <a:rPr lang="en-US" sz="5400" b="1" dirty="0">
                <a:solidFill>
                  <a:srgbClr val="FFE14D"/>
                </a:solidFill>
                <a:latin typeface="Times New Roman" panose="02020603050405020304" pitchFamily="18" charset="0"/>
                <a:ea typeface="Open Sauce Heavy"/>
                <a:cs typeface="Times New Roman" panose="02020603050405020304" pitchFamily="18" charset="0"/>
                <a:sym typeface="Open Sauce Heavy"/>
              </a:rPr>
              <a:t>Liquidity Analysis </a:t>
            </a:r>
          </a:p>
        </p:txBody>
      </p:sp>
      <p:grpSp>
        <p:nvGrpSpPr>
          <p:cNvPr id="20" name="Group 2">
            <a:extLst>
              <a:ext uri="{FF2B5EF4-FFF2-40B4-BE49-F238E27FC236}">
                <a16:creationId xmlns:a16="http://schemas.microsoft.com/office/drawing/2014/main" id="{7048C65E-7B76-C0C8-4E62-B091F6A9174E}"/>
              </a:ext>
            </a:extLst>
          </p:cNvPr>
          <p:cNvGrpSpPr/>
          <p:nvPr/>
        </p:nvGrpSpPr>
        <p:grpSpPr>
          <a:xfrm>
            <a:off x="9360024" y="2486496"/>
            <a:ext cx="8433266" cy="3748479"/>
            <a:chOff x="0" y="0"/>
            <a:chExt cx="1106990" cy="783064"/>
          </a:xfrm>
        </p:grpSpPr>
        <p:sp>
          <p:nvSpPr>
            <p:cNvPr id="21" name="Freeform 3">
              <a:extLst>
                <a:ext uri="{FF2B5EF4-FFF2-40B4-BE49-F238E27FC236}">
                  <a16:creationId xmlns:a16="http://schemas.microsoft.com/office/drawing/2014/main" id="{F0EBD8CB-CAAB-4B6E-1FFE-7B176C0A12D4}"/>
                </a:ext>
              </a:extLst>
            </p:cNvPr>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22" name="TextBox 4">
              <a:extLst>
                <a:ext uri="{FF2B5EF4-FFF2-40B4-BE49-F238E27FC236}">
                  <a16:creationId xmlns:a16="http://schemas.microsoft.com/office/drawing/2014/main" id="{6091D384-8DC4-FE72-837F-94252726A307}"/>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grpSp>
        <p:nvGrpSpPr>
          <p:cNvPr id="23" name="Group 2">
            <a:extLst>
              <a:ext uri="{FF2B5EF4-FFF2-40B4-BE49-F238E27FC236}">
                <a16:creationId xmlns:a16="http://schemas.microsoft.com/office/drawing/2014/main" id="{C828F20D-AEF2-B5A7-F351-047E215C464E}"/>
              </a:ext>
            </a:extLst>
          </p:cNvPr>
          <p:cNvGrpSpPr/>
          <p:nvPr/>
        </p:nvGrpSpPr>
        <p:grpSpPr>
          <a:xfrm>
            <a:off x="883662" y="2486496"/>
            <a:ext cx="8086458" cy="3748479"/>
            <a:chOff x="0" y="0"/>
            <a:chExt cx="1106990" cy="783064"/>
          </a:xfrm>
        </p:grpSpPr>
        <p:sp>
          <p:nvSpPr>
            <p:cNvPr id="24" name="Freeform 3">
              <a:extLst>
                <a:ext uri="{FF2B5EF4-FFF2-40B4-BE49-F238E27FC236}">
                  <a16:creationId xmlns:a16="http://schemas.microsoft.com/office/drawing/2014/main" id="{5B6953BF-6728-4D6E-6047-4344C5F528FD}"/>
                </a:ext>
              </a:extLst>
            </p:cNvPr>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25" name="TextBox 4">
              <a:extLst>
                <a:ext uri="{FF2B5EF4-FFF2-40B4-BE49-F238E27FC236}">
                  <a16:creationId xmlns:a16="http://schemas.microsoft.com/office/drawing/2014/main" id="{933C9632-1679-7EAE-B5F2-6AF509330F50}"/>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pic>
        <p:nvPicPr>
          <p:cNvPr id="5" name="Picture 4">
            <a:extLst>
              <a:ext uri="{FF2B5EF4-FFF2-40B4-BE49-F238E27FC236}">
                <a16:creationId xmlns:a16="http://schemas.microsoft.com/office/drawing/2014/main" id="{CC6E44B1-5AEF-8739-9205-0E0B19FF0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419" y="6426602"/>
            <a:ext cx="6756944" cy="3748479"/>
          </a:xfrm>
          <a:prstGeom prst="rect">
            <a:avLst/>
          </a:prstGeom>
        </p:spPr>
      </p:pic>
      <p:pic>
        <p:nvPicPr>
          <p:cNvPr id="13" name="Picture 12">
            <a:extLst>
              <a:ext uri="{FF2B5EF4-FFF2-40B4-BE49-F238E27FC236}">
                <a16:creationId xmlns:a16="http://schemas.microsoft.com/office/drawing/2014/main" id="{39633851-26DF-8084-C8F7-55D0FDF98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8056" y="6419830"/>
            <a:ext cx="7562150" cy="3748479"/>
          </a:xfrm>
          <a:prstGeom prst="rect">
            <a:avLst/>
          </a:prstGeom>
        </p:spPr>
      </p:pic>
      <p:sp>
        <p:nvSpPr>
          <p:cNvPr id="14" name="TextBox 13">
            <a:extLst>
              <a:ext uri="{FF2B5EF4-FFF2-40B4-BE49-F238E27FC236}">
                <a16:creationId xmlns:a16="http://schemas.microsoft.com/office/drawing/2014/main" id="{877B05A7-4A83-B904-7DD0-FCCE086F2623}"/>
              </a:ext>
            </a:extLst>
          </p:cNvPr>
          <p:cNvSpPr txBox="1"/>
          <p:nvPr/>
        </p:nvSpPr>
        <p:spPr>
          <a:xfrm>
            <a:off x="1308235" y="2672533"/>
            <a:ext cx="6984776" cy="954107"/>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Relationship Between Turnover Ratio and Trading Volume </a:t>
            </a:r>
          </a:p>
        </p:txBody>
      </p:sp>
      <p:sp>
        <p:nvSpPr>
          <p:cNvPr id="15" name="TextBox 14">
            <a:extLst>
              <a:ext uri="{FF2B5EF4-FFF2-40B4-BE49-F238E27FC236}">
                <a16:creationId xmlns:a16="http://schemas.microsoft.com/office/drawing/2014/main" id="{A0BC9E08-9714-64B0-E5E9-4C263D20CDFC}"/>
              </a:ext>
            </a:extLst>
          </p:cNvPr>
          <p:cNvSpPr txBox="1"/>
          <p:nvPr/>
        </p:nvSpPr>
        <p:spPr>
          <a:xfrm>
            <a:off x="1418331" y="3627060"/>
            <a:ext cx="7260764" cy="2554545"/>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scatter plot shows that there is a precise positive correlation between the trading volume and the turnover ratio. </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Turnover ratios are very low (under 0.02) when trading volumes are small, showing low liquidity. As volumes rise to 10⁵–10⁶, ratios increase to 0.15–0.20, indicating better liquidity and more participation. This shows</a:t>
            </a:r>
            <a:r>
              <a:rPr lang="en-US" dirty="0"/>
              <a:t> </a:t>
            </a:r>
            <a:r>
              <a:rPr lang="en-US" sz="2000" dirty="0">
                <a:solidFill>
                  <a:schemeClr val="bg1"/>
                </a:solidFill>
                <a:latin typeface="Times New Roman" panose="02020603050405020304" pitchFamily="18" charset="0"/>
                <a:cs typeface="Times New Roman" panose="02020603050405020304" pitchFamily="18" charset="0"/>
              </a:rPr>
              <a:t>that high trading, especially near compliance dates, boosts liquidity, while low-volume days have little effect.</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F95C87D-3BB0-A4A8-8B76-EB97553C965F}"/>
              </a:ext>
            </a:extLst>
          </p:cNvPr>
          <p:cNvSpPr txBox="1"/>
          <p:nvPr/>
        </p:nvSpPr>
        <p:spPr>
          <a:xfrm>
            <a:off x="10086900" y="2990029"/>
            <a:ext cx="6048672" cy="800219"/>
          </a:xfrm>
          <a:prstGeom prst="rect">
            <a:avLst/>
          </a:prstGeom>
          <a:noFill/>
        </p:spPr>
        <p:txBody>
          <a:bodyPr wrap="square" rtlCol="0">
            <a:spAutoFit/>
          </a:bodyPr>
          <a:lstStyle/>
          <a:p>
            <a:r>
              <a:rPr lang="en-IN" sz="2800" b="1" dirty="0">
                <a:solidFill>
                  <a:srgbClr val="FFE14D"/>
                </a:solidFill>
                <a:latin typeface="Times New Roman" panose="02020603050405020304" pitchFamily="18" charset="0"/>
                <a:cs typeface="Times New Roman" panose="02020603050405020304" pitchFamily="18" charset="0"/>
              </a:rPr>
              <a:t>Closing Price Trend</a:t>
            </a:r>
            <a:endParaRPr lang="en-IN" sz="2800" dirty="0">
              <a:solidFill>
                <a:srgbClr val="FFE14D"/>
              </a:solidFill>
              <a:latin typeface="Times New Roman" panose="02020603050405020304" pitchFamily="18" charset="0"/>
              <a:cs typeface="Times New Roman" panose="02020603050405020304" pitchFamily="18" charset="0"/>
            </a:endParaRPr>
          </a:p>
          <a:p>
            <a:endParaRPr lang="en-IN" dirty="0"/>
          </a:p>
        </p:txBody>
      </p:sp>
      <p:sp>
        <p:nvSpPr>
          <p:cNvPr id="18" name="TextBox 17">
            <a:extLst>
              <a:ext uri="{FF2B5EF4-FFF2-40B4-BE49-F238E27FC236}">
                <a16:creationId xmlns:a16="http://schemas.microsoft.com/office/drawing/2014/main" id="{F5FFEBA8-4826-D40D-8DED-23BF656B914C}"/>
              </a:ext>
            </a:extLst>
          </p:cNvPr>
          <p:cNvSpPr txBox="1"/>
          <p:nvPr/>
        </p:nvSpPr>
        <p:spPr>
          <a:xfrm>
            <a:off x="10111308" y="3595684"/>
            <a:ext cx="6645549" cy="252376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 the early days, prices were very volatile, reaching a high of $3,694.5 in early 2021 and dropping almost 98% to $0.12, with an average price of $162.4 but a median of only $7.8, showing uneven distribution.</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After 2022, the market became stable, with prices mostly below $10 and small fluctuations, showing it moved from a speculative bubble to a more mature market.</a:t>
            </a:r>
          </a:p>
          <a:p>
            <a:endParaRPr lang="en-IN" dirty="0"/>
          </a:p>
        </p:txBody>
      </p:sp>
    </p:spTree>
    <p:extLst>
      <p:ext uri="{BB962C8B-B14F-4D97-AF65-F5344CB8AC3E}">
        <p14:creationId xmlns:p14="http://schemas.microsoft.com/office/powerpoint/2010/main" val="3762394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1484" y="934492"/>
            <a:ext cx="10512151" cy="1392337"/>
            <a:chOff x="0" y="0"/>
            <a:chExt cx="2912017" cy="341222"/>
          </a:xfrm>
        </p:grpSpPr>
        <p:sp>
          <p:nvSpPr>
            <p:cNvPr id="7" name="Freeform 7"/>
            <p:cNvSpPr/>
            <p:nvPr/>
          </p:nvSpPr>
          <p:spPr>
            <a:xfrm>
              <a:off x="0" y="0"/>
              <a:ext cx="2912017" cy="341222"/>
            </a:xfrm>
            <a:custGeom>
              <a:avLst/>
              <a:gdLst/>
              <a:ahLst/>
              <a:cxnLst/>
              <a:rect l="l" t="t" r="r" b="b"/>
              <a:pathLst>
                <a:path w="2912017" h="341222">
                  <a:moveTo>
                    <a:pt x="33229" y="0"/>
                  </a:moveTo>
                  <a:lnTo>
                    <a:pt x="2878788" y="0"/>
                  </a:lnTo>
                  <a:cubicBezTo>
                    <a:pt x="2887601" y="0"/>
                    <a:pt x="2896053" y="3501"/>
                    <a:pt x="2902285" y="9733"/>
                  </a:cubicBezTo>
                  <a:cubicBezTo>
                    <a:pt x="2908516" y="15964"/>
                    <a:pt x="2912017" y="24416"/>
                    <a:pt x="2912017" y="33229"/>
                  </a:cubicBezTo>
                  <a:lnTo>
                    <a:pt x="2912017" y="307993"/>
                  </a:lnTo>
                  <a:cubicBezTo>
                    <a:pt x="2912017" y="316806"/>
                    <a:pt x="2908516" y="325258"/>
                    <a:pt x="2902285" y="331489"/>
                  </a:cubicBezTo>
                  <a:cubicBezTo>
                    <a:pt x="2896053" y="337721"/>
                    <a:pt x="2887601" y="341222"/>
                    <a:pt x="2878788" y="341222"/>
                  </a:cubicBezTo>
                  <a:lnTo>
                    <a:pt x="33229" y="341222"/>
                  </a:lnTo>
                  <a:cubicBezTo>
                    <a:pt x="24416" y="341222"/>
                    <a:pt x="15964" y="337721"/>
                    <a:pt x="9733" y="331489"/>
                  </a:cubicBezTo>
                  <a:cubicBezTo>
                    <a:pt x="3501" y="325258"/>
                    <a:pt x="0" y="316806"/>
                    <a:pt x="0" y="307993"/>
                  </a:cubicBezTo>
                  <a:lnTo>
                    <a:pt x="0" y="33229"/>
                  </a:lnTo>
                  <a:cubicBezTo>
                    <a:pt x="0" y="24416"/>
                    <a:pt x="3501" y="15964"/>
                    <a:pt x="9733" y="9733"/>
                  </a:cubicBezTo>
                  <a:cubicBezTo>
                    <a:pt x="15964" y="3501"/>
                    <a:pt x="24416" y="0"/>
                    <a:pt x="33229" y="0"/>
                  </a:cubicBezTo>
                  <a:close/>
                </a:path>
              </a:pathLst>
            </a:custGeom>
            <a:solidFill>
              <a:srgbClr val="61804E"/>
            </a:solidFill>
          </p:spPr>
        </p:sp>
        <p:sp>
          <p:nvSpPr>
            <p:cNvPr id="8" name="TextBox 8"/>
            <p:cNvSpPr txBox="1"/>
            <p:nvPr/>
          </p:nvSpPr>
          <p:spPr>
            <a:xfrm>
              <a:off x="0" y="-47625"/>
              <a:ext cx="2912017" cy="388847"/>
            </a:xfrm>
            <a:prstGeom prst="rect">
              <a:avLst/>
            </a:prstGeom>
          </p:spPr>
          <p:txBody>
            <a:bodyPr lIns="50800" tIns="50800" rIns="50800" bIns="50800" rtlCol="0" anchor="ctr"/>
            <a:lstStyle/>
            <a:p>
              <a:pPr algn="ctr">
                <a:lnSpc>
                  <a:spcPts val="3296"/>
                </a:lnSpc>
              </a:pPr>
              <a:endParaRPr/>
            </a:p>
          </p:txBody>
        </p:sp>
      </p:grpSp>
      <p:sp>
        <p:nvSpPr>
          <p:cNvPr id="9" name="TextBox 9"/>
          <p:cNvSpPr txBox="1"/>
          <p:nvPr/>
        </p:nvSpPr>
        <p:spPr>
          <a:xfrm>
            <a:off x="1799184" y="1143103"/>
            <a:ext cx="8148467" cy="825932"/>
          </a:xfrm>
          <a:prstGeom prst="rect">
            <a:avLst/>
          </a:prstGeom>
        </p:spPr>
        <p:txBody>
          <a:bodyPr lIns="0" tIns="0" rIns="0" bIns="0" rtlCol="0" anchor="t">
            <a:spAutoFit/>
          </a:bodyPr>
          <a:lstStyle/>
          <a:p>
            <a:pPr algn="l">
              <a:lnSpc>
                <a:spcPts val="6859"/>
              </a:lnSpc>
            </a:pPr>
            <a:r>
              <a:rPr lang="en-US" sz="5400" b="1" dirty="0">
                <a:solidFill>
                  <a:srgbClr val="FFE14D"/>
                </a:solidFill>
                <a:latin typeface="Times New Roman" panose="02020603050405020304" pitchFamily="18" charset="0"/>
                <a:ea typeface="Open Sauce Heavy"/>
                <a:cs typeface="Times New Roman" panose="02020603050405020304" pitchFamily="18" charset="0"/>
                <a:sym typeface="Open Sauce Heavy"/>
              </a:rPr>
              <a:t>Predictive Modeling</a:t>
            </a:r>
          </a:p>
        </p:txBody>
      </p:sp>
      <p:pic>
        <p:nvPicPr>
          <p:cNvPr id="15" name="Picture 14">
            <a:extLst>
              <a:ext uri="{FF2B5EF4-FFF2-40B4-BE49-F238E27FC236}">
                <a16:creationId xmlns:a16="http://schemas.microsoft.com/office/drawing/2014/main" id="{129A5AC8-D879-0F3E-431A-6270ED27A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7976" y="3420906"/>
            <a:ext cx="9001000" cy="5420491"/>
          </a:xfrm>
          <a:prstGeom prst="rect">
            <a:avLst/>
          </a:prstGeom>
        </p:spPr>
      </p:pic>
      <p:grpSp>
        <p:nvGrpSpPr>
          <p:cNvPr id="18" name="Group 2">
            <a:extLst>
              <a:ext uri="{FF2B5EF4-FFF2-40B4-BE49-F238E27FC236}">
                <a16:creationId xmlns:a16="http://schemas.microsoft.com/office/drawing/2014/main" id="{E07196BA-C890-502C-8FE9-CF75E9C1F099}"/>
              </a:ext>
            </a:extLst>
          </p:cNvPr>
          <p:cNvGrpSpPr/>
          <p:nvPr/>
        </p:nvGrpSpPr>
        <p:grpSpPr>
          <a:xfrm>
            <a:off x="1223120" y="2610030"/>
            <a:ext cx="7468250" cy="6637926"/>
            <a:chOff x="0" y="0"/>
            <a:chExt cx="1106990" cy="783064"/>
          </a:xfrm>
        </p:grpSpPr>
        <p:sp>
          <p:nvSpPr>
            <p:cNvPr id="19" name="Freeform 3">
              <a:extLst>
                <a:ext uri="{FF2B5EF4-FFF2-40B4-BE49-F238E27FC236}">
                  <a16:creationId xmlns:a16="http://schemas.microsoft.com/office/drawing/2014/main" id="{F2CBD8BD-F698-0532-203C-8851D9E57986}"/>
                </a:ext>
              </a:extLst>
            </p:cNvPr>
            <p:cNvSpPr/>
            <p:nvPr/>
          </p:nvSpPr>
          <p:spPr>
            <a:xfrm>
              <a:off x="0" y="0"/>
              <a:ext cx="1106990" cy="783064"/>
            </a:xfrm>
            <a:custGeom>
              <a:avLst/>
              <a:gdLst/>
              <a:ahLst/>
              <a:cxnLst/>
              <a:rect l="l" t="t" r="r" b="b"/>
              <a:pathLst>
                <a:path w="1106990" h="783064">
                  <a:moveTo>
                    <a:pt x="87411" y="0"/>
                  </a:moveTo>
                  <a:lnTo>
                    <a:pt x="1019578" y="0"/>
                  </a:lnTo>
                  <a:cubicBezTo>
                    <a:pt x="1042761" y="0"/>
                    <a:pt x="1064995" y="9209"/>
                    <a:pt x="1081388" y="25602"/>
                  </a:cubicBezTo>
                  <a:cubicBezTo>
                    <a:pt x="1097780" y="41995"/>
                    <a:pt x="1106990" y="64228"/>
                    <a:pt x="1106990" y="87411"/>
                  </a:cubicBezTo>
                  <a:lnTo>
                    <a:pt x="1106990" y="695653"/>
                  </a:lnTo>
                  <a:cubicBezTo>
                    <a:pt x="1106990" y="718836"/>
                    <a:pt x="1097780" y="741069"/>
                    <a:pt x="1081388" y="757462"/>
                  </a:cubicBezTo>
                  <a:cubicBezTo>
                    <a:pt x="1064995" y="773855"/>
                    <a:pt x="1042761" y="783064"/>
                    <a:pt x="1019578" y="783064"/>
                  </a:cubicBezTo>
                  <a:lnTo>
                    <a:pt x="87411" y="783064"/>
                  </a:lnTo>
                  <a:cubicBezTo>
                    <a:pt x="64228" y="783064"/>
                    <a:pt x="41995" y="773855"/>
                    <a:pt x="25602" y="757462"/>
                  </a:cubicBezTo>
                  <a:cubicBezTo>
                    <a:pt x="9209" y="741069"/>
                    <a:pt x="0" y="718836"/>
                    <a:pt x="0" y="695653"/>
                  </a:cubicBezTo>
                  <a:lnTo>
                    <a:pt x="0" y="87411"/>
                  </a:lnTo>
                  <a:cubicBezTo>
                    <a:pt x="0" y="64228"/>
                    <a:pt x="9209" y="41995"/>
                    <a:pt x="25602" y="25602"/>
                  </a:cubicBezTo>
                  <a:cubicBezTo>
                    <a:pt x="41995" y="9209"/>
                    <a:pt x="64228" y="0"/>
                    <a:pt x="87411" y="0"/>
                  </a:cubicBezTo>
                  <a:close/>
                </a:path>
              </a:pathLst>
            </a:custGeom>
            <a:solidFill>
              <a:srgbClr val="61804E">
                <a:alpha val="80784"/>
              </a:srgbClr>
            </a:solidFill>
          </p:spPr>
        </p:sp>
        <p:sp>
          <p:nvSpPr>
            <p:cNvPr id="20" name="TextBox 4">
              <a:extLst>
                <a:ext uri="{FF2B5EF4-FFF2-40B4-BE49-F238E27FC236}">
                  <a16:creationId xmlns:a16="http://schemas.microsoft.com/office/drawing/2014/main" id="{9021028F-48DC-83D4-3CA2-15CA5A896E80}"/>
                </a:ext>
              </a:extLst>
            </p:cNvPr>
            <p:cNvSpPr txBox="1"/>
            <p:nvPr/>
          </p:nvSpPr>
          <p:spPr>
            <a:xfrm>
              <a:off x="0" y="-47625"/>
              <a:ext cx="1106990" cy="830689"/>
            </a:xfrm>
            <a:prstGeom prst="rect">
              <a:avLst/>
            </a:prstGeom>
          </p:spPr>
          <p:txBody>
            <a:bodyPr lIns="50800" tIns="50800" rIns="50800" bIns="50800" rtlCol="0" anchor="ctr"/>
            <a:lstStyle/>
            <a:p>
              <a:pPr algn="ctr">
                <a:lnSpc>
                  <a:spcPts val="3296"/>
                </a:lnSpc>
              </a:pPr>
              <a:endParaRPr/>
            </a:p>
          </p:txBody>
        </p:sp>
      </p:grpSp>
      <p:sp>
        <p:nvSpPr>
          <p:cNvPr id="21" name="TextBox 20">
            <a:extLst>
              <a:ext uri="{FF2B5EF4-FFF2-40B4-BE49-F238E27FC236}">
                <a16:creationId xmlns:a16="http://schemas.microsoft.com/office/drawing/2014/main" id="{70CBB980-416B-7891-9D5B-E81A43375CF8}"/>
              </a:ext>
            </a:extLst>
          </p:cNvPr>
          <p:cNvSpPr txBox="1"/>
          <p:nvPr/>
        </p:nvSpPr>
        <p:spPr>
          <a:xfrm>
            <a:off x="1833688" y="3235430"/>
            <a:ext cx="3600400" cy="523220"/>
          </a:xfrm>
          <a:prstGeom prst="rect">
            <a:avLst/>
          </a:prstGeom>
          <a:noFill/>
        </p:spPr>
        <p:txBody>
          <a:bodyPr wrap="square" rtlCol="0">
            <a:spAutoFit/>
          </a:bodyPr>
          <a:lstStyle/>
          <a:p>
            <a:r>
              <a:rPr lang="en-US" sz="2800" b="1" dirty="0">
                <a:solidFill>
                  <a:srgbClr val="FFE14D"/>
                </a:solidFill>
                <a:latin typeface="Times New Roman" panose="02020603050405020304" pitchFamily="18" charset="0"/>
                <a:cs typeface="Times New Roman" panose="02020603050405020304" pitchFamily="18" charset="0"/>
              </a:rPr>
              <a:t>Linear Regression </a:t>
            </a:r>
            <a:endParaRPr lang="en-IN" sz="2800" b="1" dirty="0">
              <a:solidFill>
                <a:srgbClr val="FFE14D"/>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C0552ED-9401-0018-0DF7-573ABD3B0F75}"/>
              </a:ext>
            </a:extLst>
          </p:cNvPr>
          <p:cNvSpPr txBox="1"/>
          <p:nvPr/>
        </p:nvSpPr>
        <p:spPr>
          <a:xfrm>
            <a:off x="1728035" y="3945937"/>
            <a:ext cx="6458420" cy="4370427"/>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Linear regression model demonstrates that there is a strong correspondence between the real and forecasted carbon credit prices during the test period (March to June 2024). </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model also adequately fits the overall rising and falling trends, especially in the times when the prices are on a spike (e.g., the March 2024 peak of approximately 4.8 units). It is however, a bit overestimates when there is a sharp increase and underestimates when there is a sharp decrease and is therefore sensitive to volatility.</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 This indicates that linear regression would be fine during the short run, but it is incapable in capturing non-linear and event-driven changes in carbon credit markets.</a:t>
            </a:r>
          </a:p>
          <a:p>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Summer_project_ppt</Template>
  <TotalTime>139</TotalTime>
  <Words>2049</Words>
  <Application>Microsoft Office PowerPoint</Application>
  <PresentationFormat>Custom</PresentationFormat>
  <Paragraphs>104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Arial</vt:lpstr>
      <vt:lpstr>Roboto Bold</vt:lpstr>
      <vt:lpstr>Open Sauce Heavy</vt:lpstr>
      <vt:lpstr>Roboto</vt:lpstr>
      <vt:lpstr>Open Sauce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Alviya Ali</dc:creator>
  <cp:lastModifiedBy>Alviya Ali</cp:lastModifiedBy>
  <cp:revision>1</cp:revision>
  <dcterms:created xsi:type="dcterms:W3CDTF">2025-09-25T15:25:17Z</dcterms:created>
  <dcterms:modified xsi:type="dcterms:W3CDTF">2025-09-25T17:44:53Z</dcterms:modified>
  <dc:identifier>DAGzx8V129w</dc:identifier>
</cp:coreProperties>
</file>